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8" r:id="rId2"/>
    <p:sldId id="563" r:id="rId3"/>
    <p:sldId id="565" r:id="rId4"/>
    <p:sldId id="566" r:id="rId5"/>
    <p:sldId id="605" r:id="rId6"/>
    <p:sldId id="606" r:id="rId7"/>
    <p:sldId id="607" r:id="rId8"/>
    <p:sldId id="534" r:id="rId9"/>
    <p:sldId id="535" r:id="rId10"/>
    <p:sldId id="547" r:id="rId11"/>
    <p:sldId id="548" r:id="rId12"/>
    <p:sldId id="551" r:id="rId13"/>
    <p:sldId id="554" r:id="rId14"/>
    <p:sldId id="550" r:id="rId15"/>
    <p:sldId id="555" r:id="rId16"/>
    <p:sldId id="543" r:id="rId17"/>
    <p:sldId id="544" r:id="rId18"/>
    <p:sldId id="590" r:id="rId19"/>
    <p:sldId id="591" r:id="rId20"/>
    <p:sldId id="592" r:id="rId21"/>
    <p:sldId id="593" r:id="rId22"/>
    <p:sldId id="594" r:id="rId23"/>
    <p:sldId id="567" r:id="rId24"/>
    <p:sldId id="568" r:id="rId25"/>
    <p:sldId id="569" r:id="rId26"/>
    <p:sldId id="601" r:id="rId27"/>
    <p:sldId id="603" r:id="rId28"/>
    <p:sldId id="604" r:id="rId29"/>
    <p:sldId id="589" r:id="rId30"/>
    <p:sldId id="596" r:id="rId31"/>
    <p:sldId id="597" r:id="rId32"/>
    <p:sldId id="598" r:id="rId33"/>
    <p:sldId id="599" r:id="rId3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A927A8"/>
    <a:srgbClr val="000000"/>
    <a:srgbClr val="003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47" autoAdjust="0"/>
    <p:restoredTop sz="89520" autoAdjust="0"/>
  </p:normalViewPr>
  <p:slideViewPr>
    <p:cSldViewPr>
      <p:cViewPr>
        <p:scale>
          <a:sx n="111" d="100"/>
          <a:sy n="111" d="100"/>
        </p:scale>
        <p:origin x="-157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46" cy="497047"/>
          </a:xfrm>
          <a:prstGeom prst="rect">
            <a:avLst/>
          </a:prstGeom>
        </p:spPr>
        <p:txBody>
          <a:bodyPr vert="horz" lIns="92166" tIns="46083" rIns="92166" bIns="46083" rtlCol="0"/>
          <a:lstStyle>
            <a:lvl1pPr algn="l">
              <a:defRPr sz="1200"/>
            </a:lvl1pPr>
          </a:lstStyle>
          <a:p>
            <a:endParaRPr lang="en-GB" dirty="0"/>
          </a:p>
        </p:txBody>
      </p:sp>
      <p:sp>
        <p:nvSpPr>
          <p:cNvPr id="3" name="Date Placeholder 2"/>
          <p:cNvSpPr>
            <a:spLocks noGrp="1"/>
          </p:cNvSpPr>
          <p:nvPr>
            <p:ph type="dt" sz="quarter" idx="1"/>
          </p:nvPr>
        </p:nvSpPr>
        <p:spPr>
          <a:xfrm>
            <a:off x="3851999" y="2"/>
            <a:ext cx="2945646" cy="497047"/>
          </a:xfrm>
          <a:prstGeom prst="rect">
            <a:avLst/>
          </a:prstGeom>
        </p:spPr>
        <p:txBody>
          <a:bodyPr vert="horz" lIns="92166" tIns="46083" rIns="92166" bIns="46083" rtlCol="0"/>
          <a:lstStyle>
            <a:lvl1pPr algn="r">
              <a:defRPr sz="1200"/>
            </a:lvl1pPr>
          </a:lstStyle>
          <a:p>
            <a:endParaRPr lang="en-GB" dirty="0"/>
          </a:p>
        </p:txBody>
      </p:sp>
      <p:sp>
        <p:nvSpPr>
          <p:cNvPr id="4" name="Footer Placeholder 3"/>
          <p:cNvSpPr>
            <a:spLocks noGrp="1"/>
          </p:cNvSpPr>
          <p:nvPr>
            <p:ph type="ftr" sz="quarter" idx="2"/>
          </p:nvPr>
        </p:nvSpPr>
        <p:spPr>
          <a:xfrm>
            <a:off x="1" y="9431179"/>
            <a:ext cx="2945646" cy="497046"/>
          </a:xfrm>
          <a:prstGeom prst="rect">
            <a:avLst/>
          </a:prstGeom>
        </p:spPr>
        <p:txBody>
          <a:bodyPr vert="horz" lIns="92166" tIns="46083" rIns="92166" bIns="4608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999" y="9431179"/>
            <a:ext cx="2945646" cy="497046"/>
          </a:xfrm>
          <a:prstGeom prst="rect">
            <a:avLst/>
          </a:prstGeom>
        </p:spPr>
        <p:txBody>
          <a:bodyPr vert="horz" lIns="92166" tIns="46083" rIns="92166" bIns="46083" rtlCol="0" anchor="b"/>
          <a:lstStyle>
            <a:lvl1pPr algn="r">
              <a:defRPr sz="1200"/>
            </a:lvl1pPr>
          </a:lstStyle>
          <a:p>
            <a:fld id="{F9E3A4C3-8EB8-401D-869F-672125AC1CDF}" type="slidenum">
              <a:rPr lang="en-GB" smtClean="0"/>
              <a:t>‹#›</a:t>
            </a:fld>
            <a:endParaRPr lang="en-GB" dirty="0"/>
          </a:p>
        </p:txBody>
      </p:sp>
    </p:spTree>
    <p:extLst>
      <p:ext uri="{BB962C8B-B14F-4D97-AF65-F5344CB8AC3E}">
        <p14:creationId xmlns:p14="http://schemas.microsoft.com/office/powerpoint/2010/main" val="297724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347" cy="496491"/>
          </a:xfrm>
          <a:prstGeom prst="rect">
            <a:avLst/>
          </a:prstGeom>
        </p:spPr>
        <p:txBody>
          <a:bodyPr vert="horz" lIns="91429" tIns="45714" rIns="91429" bIns="45714" rtlCol="0"/>
          <a:lstStyle>
            <a:lvl1pPr algn="l">
              <a:defRPr sz="1200"/>
            </a:lvl1pPr>
          </a:lstStyle>
          <a:p>
            <a:endParaRPr lang="en-GB" dirty="0"/>
          </a:p>
        </p:txBody>
      </p:sp>
      <p:sp>
        <p:nvSpPr>
          <p:cNvPr id="3" name="Date Placeholder 2"/>
          <p:cNvSpPr>
            <a:spLocks noGrp="1"/>
          </p:cNvSpPr>
          <p:nvPr>
            <p:ph type="dt" idx="1"/>
          </p:nvPr>
        </p:nvSpPr>
        <p:spPr>
          <a:xfrm>
            <a:off x="3851345" y="3"/>
            <a:ext cx="2946347" cy="496491"/>
          </a:xfrm>
          <a:prstGeom prst="rect">
            <a:avLst/>
          </a:prstGeom>
        </p:spPr>
        <p:txBody>
          <a:bodyPr vert="horz" lIns="91429" tIns="45714" rIns="91429" bIns="45714" rtlCol="0"/>
          <a:lstStyle>
            <a:lvl1pPr algn="r">
              <a:defRPr sz="1200"/>
            </a:lvl1pPr>
          </a:lstStyle>
          <a:p>
            <a:fld id="{A20BEF28-D705-441A-8629-9EECB1D5E76D}" type="datetimeFigureOut">
              <a:rPr lang="en-GB" smtClean="0"/>
              <a:t>15/02/2017</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29" tIns="45714" rIns="91429" bIns="45714" rtlCol="0" anchor="ctr"/>
          <a:lstStyle/>
          <a:p>
            <a:endParaRPr lang="en-GB" dirty="0"/>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1"/>
            <a:ext cx="2946347" cy="496491"/>
          </a:xfrm>
          <a:prstGeom prst="rect">
            <a:avLst/>
          </a:prstGeom>
        </p:spPr>
        <p:txBody>
          <a:bodyPr vert="horz" lIns="91429" tIns="45714" rIns="91429" bIns="457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5" y="9431601"/>
            <a:ext cx="2946347" cy="496491"/>
          </a:xfrm>
          <a:prstGeom prst="rect">
            <a:avLst/>
          </a:prstGeom>
        </p:spPr>
        <p:txBody>
          <a:bodyPr vert="horz" lIns="91429" tIns="45714" rIns="91429" bIns="45714" rtlCol="0" anchor="b"/>
          <a:lstStyle>
            <a:lvl1pPr algn="r">
              <a:defRPr sz="1200"/>
            </a:lvl1pPr>
          </a:lstStyle>
          <a:p>
            <a:fld id="{634AF22F-8699-4E00-8657-3CA9961C67FD}" type="slidenum">
              <a:rPr lang="en-GB" smtClean="0"/>
              <a:t>‹#›</a:t>
            </a:fld>
            <a:endParaRPr lang="en-GB" dirty="0"/>
          </a:p>
        </p:txBody>
      </p:sp>
    </p:spTree>
    <p:extLst>
      <p:ext uri="{BB962C8B-B14F-4D97-AF65-F5344CB8AC3E}">
        <p14:creationId xmlns:p14="http://schemas.microsoft.com/office/powerpoint/2010/main" val="64849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634AF22F-8699-4E00-8657-3CA9961C67FD}" type="slidenum">
              <a:rPr lang="en-GB" smtClean="0"/>
              <a:t>1</a:t>
            </a:fld>
            <a:endParaRPr lang="en-GB" dirty="0"/>
          </a:p>
        </p:txBody>
      </p:sp>
    </p:spTree>
    <p:extLst>
      <p:ext uri="{BB962C8B-B14F-4D97-AF65-F5344CB8AC3E}">
        <p14:creationId xmlns:p14="http://schemas.microsoft.com/office/powerpoint/2010/main" val="198065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10</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11</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12</a:t>
            </a:fld>
            <a:endParaRPr lang="en-GB"/>
          </a:p>
        </p:txBody>
      </p:sp>
    </p:spTree>
    <p:extLst>
      <p:ext uri="{BB962C8B-B14F-4D97-AF65-F5344CB8AC3E}">
        <p14:creationId xmlns:p14="http://schemas.microsoft.com/office/powerpoint/2010/main" val="146481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13</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14</a:t>
            </a:fld>
            <a:endParaRPr lang="en-GB"/>
          </a:p>
        </p:txBody>
      </p:sp>
    </p:spTree>
    <p:extLst>
      <p:ext uri="{BB962C8B-B14F-4D97-AF65-F5344CB8AC3E}">
        <p14:creationId xmlns:p14="http://schemas.microsoft.com/office/powerpoint/2010/main" val="146481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15</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16</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17</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18</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19</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20</a:t>
            </a:fld>
            <a:endParaRPr lang="en-GB" dirty="0"/>
          </a:p>
        </p:txBody>
      </p:sp>
    </p:spTree>
    <p:extLst>
      <p:ext uri="{BB962C8B-B14F-4D97-AF65-F5344CB8AC3E}">
        <p14:creationId xmlns:p14="http://schemas.microsoft.com/office/powerpoint/2010/main" val="3410053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21</a:t>
            </a:fld>
            <a:endParaRPr lang="en-GB" dirty="0"/>
          </a:p>
        </p:txBody>
      </p:sp>
    </p:spTree>
    <p:extLst>
      <p:ext uri="{BB962C8B-B14F-4D97-AF65-F5344CB8AC3E}">
        <p14:creationId xmlns:p14="http://schemas.microsoft.com/office/powerpoint/2010/main" val="2741136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22</a:t>
            </a:fld>
            <a:endParaRPr lang="en-GB" dirty="0"/>
          </a:p>
        </p:txBody>
      </p:sp>
    </p:spTree>
    <p:extLst>
      <p:ext uri="{BB962C8B-B14F-4D97-AF65-F5344CB8AC3E}">
        <p14:creationId xmlns:p14="http://schemas.microsoft.com/office/powerpoint/2010/main" val="225806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23</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24</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25</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26</a:t>
            </a:fld>
            <a:endParaRPr lang="en-GB" dirty="0"/>
          </a:p>
        </p:txBody>
      </p:sp>
    </p:spTree>
    <p:extLst>
      <p:ext uri="{BB962C8B-B14F-4D97-AF65-F5344CB8AC3E}">
        <p14:creationId xmlns:p14="http://schemas.microsoft.com/office/powerpoint/2010/main" val="1399440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27</a:t>
            </a:fld>
            <a:endParaRPr lang="en-GB" dirty="0"/>
          </a:p>
        </p:txBody>
      </p:sp>
    </p:spTree>
    <p:extLst>
      <p:ext uri="{BB962C8B-B14F-4D97-AF65-F5344CB8AC3E}">
        <p14:creationId xmlns:p14="http://schemas.microsoft.com/office/powerpoint/2010/main" val="249334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28</a:t>
            </a:fld>
            <a:endParaRPr lang="en-GB" dirty="0"/>
          </a:p>
        </p:txBody>
      </p:sp>
    </p:spTree>
    <p:extLst>
      <p:ext uri="{BB962C8B-B14F-4D97-AF65-F5344CB8AC3E}">
        <p14:creationId xmlns:p14="http://schemas.microsoft.com/office/powerpoint/2010/main" val="2417490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29</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3</a:t>
            </a:fld>
            <a:endParaRPr lang="en-GB" dirty="0"/>
          </a:p>
        </p:txBody>
      </p:sp>
    </p:spTree>
    <p:extLst>
      <p:ext uri="{BB962C8B-B14F-4D97-AF65-F5344CB8AC3E}">
        <p14:creationId xmlns:p14="http://schemas.microsoft.com/office/powerpoint/2010/main" val="1464817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30</a:t>
            </a:fld>
            <a:endParaRPr lang="en-GB"/>
          </a:p>
        </p:txBody>
      </p:sp>
    </p:spTree>
    <p:extLst>
      <p:ext uri="{BB962C8B-B14F-4D97-AF65-F5344CB8AC3E}">
        <p14:creationId xmlns:p14="http://schemas.microsoft.com/office/powerpoint/2010/main" val="133249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31</a:t>
            </a:fld>
            <a:endParaRPr lang="en-GB"/>
          </a:p>
        </p:txBody>
      </p:sp>
    </p:spTree>
    <p:extLst>
      <p:ext uri="{BB962C8B-B14F-4D97-AF65-F5344CB8AC3E}">
        <p14:creationId xmlns:p14="http://schemas.microsoft.com/office/powerpoint/2010/main" val="3196495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32</a:t>
            </a:fld>
            <a:endParaRPr lang="en-GB"/>
          </a:p>
        </p:txBody>
      </p:sp>
    </p:spTree>
    <p:extLst>
      <p:ext uri="{BB962C8B-B14F-4D97-AF65-F5344CB8AC3E}">
        <p14:creationId xmlns:p14="http://schemas.microsoft.com/office/powerpoint/2010/main" val="1306269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33</a:t>
            </a:fld>
            <a:endParaRPr lang="en-GB"/>
          </a:p>
        </p:txBody>
      </p:sp>
    </p:spTree>
    <p:extLst>
      <p:ext uri="{BB962C8B-B14F-4D97-AF65-F5344CB8AC3E}">
        <p14:creationId xmlns:p14="http://schemas.microsoft.com/office/powerpoint/2010/main" val="37333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634AF22F-8699-4E00-8657-3CA9961C67FD}" type="slidenum">
              <a:rPr lang="en-GB" smtClean="0"/>
              <a:t>4</a:t>
            </a:fld>
            <a:endParaRPr lang="en-GB" dirty="0"/>
          </a:p>
        </p:txBody>
      </p:sp>
    </p:spTree>
    <p:extLst>
      <p:ext uri="{BB962C8B-B14F-4D97-AF65-F5344CB8AC3E}">
        <p14:creationId xmlns:p14="http://schemas.microsoft.com/office/powerpoint/2010/main" val="19806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5</a:t>
            </a:fld>
            <a:endParaRPr lang="en-GB"/>
          </a:p>
        </p:txBody>
      </p:sp>
    </p:spTree>
    <p:extLst>
      <p:ext uri="{BB962C8B-B14F-4D97-AF65-F5344CB8AC3E}">
        <p14:creationId xmlns:p14="http://schemas.microsoft.com/office/powerpoint/2010/main" val="311864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6</a:t>
            </a:fld>
            <a:endParaRPr lang="en-GB"/>
          </a:p>
        </p:txBody>
      </p:sp>
    </p:spTree>
    <p:extLst>
      <p:ext uri="{BB962C8B-B14F-4D97-AF65-F5344CB8AC3E}">
        <p14:creationId xmlns:p14="http://schemas.microsoft.com/office/powerpoint/2010/main" val="77922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7</a:t>
            </a:fld>
            <a:endParaRPr lang="en-GB" dirty="0"/>
          </a:p>
        </p:txBody>
      </p:sp>
    </p:spTree>
    <p:extLst>
      <p:ext uri="{BB962C8B-B14F-4D97-AF65-F5344CB8AC3E}">
        <p14:creationId xmlns:p14="http://schemas.microsoft.com/office/powerpoint/2010/main" val="159342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8</a:t>
            </a:fld>
            <a:endParaRPr lang="en-GB"/>
          </a:p>
        </p:txBody>
      </p:sp>
    </p:spTree>
    <p:extLst>
      <p:ext uri="{BB962C8B-B14F-4D97-AF65-F5344CB8AC3E}">
        <p14:creationId xmlns:p14="http://schemas.microsoft.com/office/powerpoint/2010/main" val="146481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9</a:t>
            </a:fld>
            <a:endParaRPr lang="en-GB"/>
          </a:p>
        </p:txBody>
      </p:sp>
    </p:spTree>
    <p:extLst>
      <p:ext uri="{BB962C8B-B14F-4D97-AF65-F5344CB8AC3E}">
        <p14:creationId xmlns:p14="http://schemas.microsoft.com/office/powerpoint/2010/main" val="146481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462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95417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93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5111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75552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78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0686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86239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98527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42677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15/02/2017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42549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94DE6-7EA3-42AF-B1A2-1A1F6A3ED71E}" type="datetimeFigureOut">
              <a:rPr lang="en-GB" smtClean="0"/>
              <a:t>15/02/2017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DEBD-A6ED-4694-A60A-45FEA865D6ED}" type="slidenum">
              <a:rPr lang="en-GB" smtClean="0"/>
              <a:t>‹#›</a:t>
            </a:fld>
            <a:endParaRPr lang="en-GB" dirty="0"/>
          </a:p>
        </p:txBody>
      </p:sp>
    </p:spTree>
    <p:extLst>
      <p:ext uri="{BB962C8B-B14F-4D97-AF65-F5344CB8AC3E}">
        <p14:creationId xmlns:p14="http://schemas.microsoft.com/office/powerpoint/2010/main" val="251562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553" y="1052736"/>
            <a:ext cx="6072925" cy="2078809"/>
          </a:xfrm>
          <a:prstGeom prst="rect">
            <a:avLst/>
          </a:prstGeom>
        </p:spPr>
      </p:pic>
      <p:sp>
        <p:nvSpPr>
          <p:cNvPr id="6" name="Rectangle 5"/>
          <p:cNvSpPr/>
          <p:nvPr/>
        </p:nvSpPr>
        <p:spPr>
          <a:xfrm>
            <a:off x="755575" y="4005064"/>
            <a:ext cx="7920880" cy="2154436"/>
          </a:xfrm>
          <a:prstGeom prst="rect">
            <a:avLst/>
          </a:prstGeom>
        </p:spPr>
        <p:txBody>
          <a:bodyPr wrap="square">
            <a:spAutoFit/>
          </a:bodyPr>
          <a:lstStyle/>
          <a:p>
            <a:pPr algn="ctr"/>
            <a:r>
              <a:rPr lang="en-GB" sz="8000" dirty="0" smtClean="0">
                <a:solidFill>
                  <a:srgbClr val="008080"/>
                </a:solidFill>
                <a:latin typeface="Franklin Gothic Demi Cond" panose="020B0706030402020204" pitchFamily="34" charset="0"/>
              </a:rPr>
              <a:t>Welcome</a:t>
            </a:r>
          </a:p>
          <a:p>
            <a:pPr algn="ctr"/>
            <a:r>
              <a:rPr lang="en-GB" sz="5400" dirty="0" smtClean="0">
                <a:solidFill>
                  <a:srgbClr val="008080"/>
                </a:solidFill>
                <a:latin typeface="Franklin Gothic Demi Cond" panose="020B0706030402020204" pitchFamily="34" charset="0"/>
              </a:rPr>
              <a:t>9</a:t>
            </a:r>
            <a:r>
              <a:rPr lang="en-GB" sz="5400" baseline="30000" dirty="0" smtClean="0">
                <a:solidFill>
                  <a:srgbClr val="008080"/>
                </a:solidFill>
                <a:latin typeface="Franklin Gothic Demi Cond" panose="020B0706030402020204" pitchFamily="34" charset="0"/>
              </a:rPr>
              <a:t>th</a:t>
            </a:r>
            <a:r>
              <a:rPr lang="en-GB" sz="5400" dirty="0" smtClean="0">
                <a:solidFill>
                  <a:srgbClr val="008080"/>
                </a:solidFill>
                <a:latin typeface="Franklin Gothic Demi Cond" panose="020B0706030402020204" pitchFamily="34" charset="0"/>
              </a:rPr>
              <a:t> February 2017</a:t>
            </a:r>
          </a:p>
        </p:txBody>
      </p:sp>
    </p:spTree>
    <p:extLst>
      <p:ext uri="{BB962C8B-B14F-4D97-AF65-F5344CB8AC3E}">
        <p14:creationId xmlns:p14="http://schemas.microsoft.com/office/powerpoint/2010/main" val="313756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a:buBlip>
                <a:blip r:embed="rId3"/>
              </a:buBlip>
            </a:pPr>
            <a:endParaRPr lang="en-GB" altLang="en-US" sz="2800" dirty="0" smtClean="0"/>
          </a:p>
          <a:p>
            <a:pPr lvl="1">
              <a:buBlip>
                <a:blip r:embed="rId3"/>
              </a:buBlip>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In Practice…</a:t>
            </a:r>
            <a:endParaRPr lang="en-GB" sz="3600" b="1" dirty="0">
              <a:solidFill>
                <a:srgbClr val="00808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8" name="Picture 2" descr="Image result for jigsaw puzz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63577"/>
            <a:ext cx="5567342" cy="533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6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a:buBlip>
                <a:blip r:embed="rId3"/>
              </a:buBlip>
            </a:pPr>
            <a:endParaRPr lang="en-GB" altLang="en-US" sz="2800" dirty="0" smtClean="0"/>
          </a:p>
          <a:p>
            <a:pPr lvl="1">
              <a:buBlip>
                <a:blip r:embed="rId3"/>
              </a:buBlip>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Or perhaps…</a:t>
            </a:r>
            <a:endParaRPr lang="en-GB" sz="3600" b="1" dirty="0">
              <a:solidFill>
                <a:srgbClr val="00808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3076" name="Picture 4" descr="http://www.lars-sudmann.com/page/wp-content/uploads/2016/01/shutterstock_249397189-complex-overview-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68760"/>
            <a:ext cx="8208912" cy="440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71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8" name="Rectangle 7"/>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Many hands…  </a:t>
            </a:r>
            <a:endParaRPr lang="en-GB" sz="3600" b="1" dirty="0">
              <a:solidFill>
                <a:srgbClr val="008080"/>
              </a:solidFill>
            </a:endParaRPr>
          </a:p>
        </p:txBody>
      </p:sp>
      <p:pic>
        <p:nvPicPr>
          <p:cNvPr id="6146" name="Picture 2" descr="http://research-methodology.net/wp-content/uploads/2013/11/Cross-Cultural-Competenc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82568"/>
            <a:ext cx="5322988" cy="53229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4300" r="8490" b="9632"/>
          <a:stretch/>
        </p:blipFill>
        <p:spPr>
          <a:xfrm>
            <a:off x="2214934" y="2983547"/>
            <a:ext cx="1972224" cy="1920138"/>
          </a:xfrm>
          <a:prstGeom prst="rect">
            <a:avLst/>
          </a:prstGeom>
        </p:spPr>
      </p:pic>
    </p:spTree>
    <p:extLst>
      <p:ext uri="{BB962C8B-B14F-4D97-AF65-F5344CB8AC3E}">
        <p14:creationId xmlns:p14="http://schemas.microsoft.com/office/powerpoint/2010/main" val="953725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73" y="0"/>
            <a:ext cx="9144000" cy="697463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518588" y="517246"/>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marL="0" lvl="0" indent="0" algn="ctr">
              <a:buNone/>
            </a:pPr>
            <a:r>
              <a:rPr lang="en-GB" sz="5400" dirty="0" smtClean="0">
                <a:solidFill>
                  <a:schemeClr val="bg1"/>
                </a:solidFill>
              </a:rPr>
              <a:t>Everyone carries with them at least one piece of someone else’s puzzle. </a:t>
            </a:r>
          </a:p>
        </p:txBody>
      </p:sp>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Reviewing Partnership Proposals…</a:t>
            </a:r>
            <a:endParaRPr lang="en-GB" sz="3600" b="1" dirty="0">
              <a:solidFill>
                <a:srgbClr val="008080"/>
              </a:solidFill>
            </a:endParaRPr>
          </a:p>
        </p:txBody>
      </p:sp>
      <p:pic>
        <p:nvPicPr>
          <p:cNvPr id="11" name="Picture 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2375"/>
                    </a14:imgEffect>
                    <a14:imgEffect>
                      <a14:saturation sat="0"/>
                    </a14:imgEffect>
                    <a14:imgEffect>
                      <a14:brightnessContrast bright="100000" contrast="78000"/>
                    </a14:imgEffect>
                  </a14:imgLayer>
                </a14:imgProps>
              </a:ext>
              <a:ext uri="{28A0092B-C50C-407E-A947-70E740481C1C}">
                <a14:useLocalDpi xmlns:a14="http://schemas.microsoft.com/office/drawing/2010/main" val="0"/>
              </a:ext>
            </a:extLst>
          </a:blip>
          <a:srcRect/>
          <a:stretch>
            <a:fillRect/>
          </a:stretch>
        </p:blipFill>
        <p:spPr bwMode="auto">
          <a:xfrm>
            <a:off x="6479704" y="4437112"/>
            <a:ext cx="2664296" cy="2664296"/>
          </a:xfrm>
          <a:prstGeom prst="rect">
            <a:avLst/>
          </a:prstGeom>
          <a:noFill/>
          <a:effectLst>
            <a:reflection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56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8" name="Rectangle 7"/>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Reviewing Partnership Proposals</a:t>
            </a:r>
            <a:endParaRPr lang="en-GB" sz="3600" b="1" dirty="0">
              <a:solidFill>
                <a:srgbClr val="008080"/>
              </a:solidFill>
            </a:endParaRPr>
          </a:p>
        </p:txBody>
      </p:sp>
      <p:sp>
        <p:nvSpPr>
          <p:cNvPr id="9" name="Content Placeholder 2"/>
          <p:cNvSpPr>
            <a:spLocks noGrp="1"/>
          </p:cNvSpPr>
          <p:nvPr>
            <p:ph idx="1"/>
          </p:nvPr>
        </p:nvSpPr>
        <p:spPr>
          <a:xfrm rot="20935722">
            <a:off x="3543976" y="1429363"/>
            <a:ext cx="5220072" cy="4129855"/>
          </a:xfrm>
        </p:spPr>
        <p:txBody>
          <a:bodyPr>
            <a:normAutofit fontScale="92500" lnSpcReduction="10000"/>
          </a:bodyPr>
          <a:lstStyle/>
          <a:p>
            <a:pPr marL="0" indent="0">
              <a:buNone/>
            </a:pPr>
            <a:endParaRPr lang="en-GB" altLang="en-US" sz="100" dirty="0" smtClean="0"/>
          </a:p>
          <a:p>
            <a:pPr>
              <a:buBlip>
                <a:blip r:embed="rId4"/>
              </a:buBlip>
            </a:pPr>
            <a:r>
              <a:rPr lang="en-GB" altLang="en-US" dirty="0" smtClean="0"/>
              <a:t>Acknowledgement</a:t>
            </a:r>
          </a:p>
          <a:p>
            <a:pPr>
              <a:buBlip>
                <a:blip r:embed="rId4"/>
              </a:buBlip>
            </a:pPr>
            <a:r>
              <a:rPr lang="en-GB" altLang="en-US" dirty="0" smtClean="0"/>
              <a:t>Reviewers and allocation</a:t>
            </a:r>
            <a:endParaRPr lang="en-GB" altLang="en-US" dirty="0"/>
          </a:p>
          <a:p>
            <a:pPr>
              <a:buBlip>
                <a:blip r:embed="rId4"/>
              </a:buBlip>
            </a:pPr>
            <a:r>
              <a:rPr lang="en-GB" altLang="en-US" dirty="0" smtClean="0"/>
              <a:t>Initial Review (Full week)</a:t>
            </a:r>
          </a:p>
          <a:p>
            <a:pPr>
              <a:buBlip>
                <a:blip r:embed="rId4"/>
              </a:buBlip>
            </a:pPr>
            <a:r>
              <a:rPr lang="en-GB" altLang="en-US" dirty="0" smtClean="0"/>
              <a:t>Presentation and Challenge</a:t>
            </a:r>
          </a:p>
          <a:p>
            <a:pPr>
              <a:buBlip>
                <a:blip r:embed="rId4"/>
              </a:buBlip>
            </a:pPr>
            <a:r>
              <a:rPr lang="en-GB" altLang="en-US" dirty="0" smtClean="0"/>
              <a:t>Modelling</a:t>
            </a:r>
          </a:p>
          <a:p>
            <a:pPr>
              <a:buBlip>
                <a:blip r:embed="rId4"/>
              </a:buBlip>
            </a:pPr>
            <a:r>
              <a:rPr lang="en-GB" altLang="en-US" dirty="0" smtClean="0"/>
              <a:t>Revisiting proposals</a:t>
            </a:r>
          </a:p>
          <a:p>
            <a:pPr>
              <a:buBlip>
                <a:blip r:embed="rId4"/>
              </a:buBlip>
            </a:pPr>
            <a:r>
              <a:rPr lang="en-GB" altLang="en-US" dirty="0" smtClean="0"/>
              <a:t>Write-ups</a:t>
            </a:r>
          </a:p>
          <a:p>
            <a:pPr>
              <a:buBlip>
                <a:blip r:embed="rId4"/>
              </a:buBlip>
            </a:pPr>
            <a:r>
              <a:rPr lang="en-GB" altLang="en-US" dirty="0" smtClean="0"/>
              <a:t>Rechecking…</a:t>
            </a:r>
          </a:p>
          <a:p>
            <a:pPr marL="0" indent="0">
              <a:buNone/>
            </a:pPr>
            <a:endParaRPr lang="en-GB" altLang="en-US" dirty="0" smtClean="0"/>
          </a:p>
          <a:p>
            <a:pPr>
              <a:buBlip>
                <a:blip r:embed="rId4"/>
              </a:buBlip>
            </a:pPr>
            <a:endParaRPr lang="en-GB" altLang="en-US" dirty="0" smtClean="0"/>
          </a:p>
          <a:p>
            <a:pPr marL="457200" lvl="1" indent="0">
              <a:buNone/>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rot="20939927">
            <a:off x="885958" y="2332864"/>
            <a:ext cx="2660663" cy="3937168"/>
          </a:xfrm>
          <a:prstGeom prst="rect">
            <a:avLst/>
          </a:prstGeom>
          <a:ln>
            <a:solidFill>
              <a:schemeClr val="tx1"/>
            </a:solidFill>
          </a:ln>
        </p:spPr>
      </p:pic>
    </p:spTree>
    <p:extLst>
      <p:ext uri="{BB962C8B-B14F-4D97-AF65-F5344CB8AC3E}">
        <p14:creationId xmlns:p14="http://schemas.microsoft.com/office/powerpoint/2010/main" val="7664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a:buBlip>
                <a:blip r:embed="rId3"/>
              </a:buBlip>
            </a:pPr>
            <a:endParaRPr lang="en-GB" altLang="en-US" sz="2800" dirty="0" smtClean="0"/>
          </a:p>
          <a:p>
            <a:pPr lvl="1">
              <a:buBlip>
                <a:blip r:embed="rId3"/>
              </a:buBlip>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Reviewing Partnership Proposals…</a:t>
            </a:r>
            <a:endParaRPr lang="en-GB" sz="3600" b="1" dirty="0">
              <a:solidFill>
                <a:srgbClr val="008080"/>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95536" y="2060848"/>
            <a:ext cx="2207292" cy="3266284"/>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Tree>
    <p:extLst>
      <p:ext uri="{BB962C8B-B14F-4D97-AF65-F5344CB8AC3E}">
        <p14:creationId xmlns:p14="http://schemas.microsoft.com/office/powerpoint/2010/main" val="2476550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a:buBlip>
                <a:blip r:embed="rId3"/>
              </a:buBlip>
            </a:pPr>
            <a:endParaRPr lang="en-GB" altLang="en-US" sz="2800" dirty="0" smtClean="0"/>
          </a:p>
          <a:p>
            <a:pPr lvl="1">
              <a:buBlip>
                <a:blip r:embed="rId3"/>
              </a:buBlip>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Reviewing Partnership Proposals…</a:t>
            </a:r>
            <a:endParaRPr lang="en-GB" sz="3600" b="1" dirty="0">
              <a:solidFill>
                <a:srgbClr val="008080"/>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95536" y="2060848"/>
            <a:ext cx="2207292" cy="3266284"/>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053812"/>
            <a:ext cx="2242032" cy="3266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2764875" y="3429000"/>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638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lvl="1">
              <a:buBlip>
                <a:blip r:embed="rId3"/>
              </a:buBlip>
            </a:pPr>
            <a:endParaRPr lang="en-GB" altLang="en-US" dirty="0" smtClean="0"/>
          </a:p>
          <a:p>
            <a:pPr marL="0" indent="0">
              <a:buNone/>
            </a:pPr>
            <a:endParaRPr lang="en-GB" altLang="en-US" dirty="0" smtClean="0"/>
          </a:p>
          <a:p>
            <a:pPr>
              <a:buBlip>
                <a:blip r:embed="rId3"/>
              </a:buBlip>
            </a:pPr>
            <a:endParaRPr lang="en-GB" altLang="en-US" sz="2800" dirty="0" smtClean="0"/>
          </a:p>
          <a:p>
            <a:pPr lvl="1">
              <a:buBlip>
                <a:blip r:embed="rId3"/>
              </a:buBlip>
            </a:pPr>
            <a:endParaRPr lang="en-GB" altLang="en-US" dirty="0" smtClean="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352928" cy="646331"/>
          </a:xfrm>
          <a:prstGeom prst="rect">
            <a:avLst/>
          </a:prstGeom>
        </p:spPr>
        <p:txBody>
          <a:bodyPr wrap="square">
            <a:spAutoFit/>
          </a:bodyPr>
          <a:lstStyle/>
          <a:p>
            <a:pPr lvl="0">
              <a:spcBef>
                <a:spcPct val="20000"/>
              </a:spcBef>
            </a:pPr>
            <a:r>
              <a:rPr lang="en-GB" sz="3600" b="1" dirty="0" smtClean="0">
                <a:solidFill>
                  <a:srgbClr val="008080"/>
                </a:solidFill>
              </a:rPr>
              <a:t>Reviewing Partnership Proposals…</a:t>
            </a:r>
            <a:endParaRPr lang="en-GB" sz="3600" b="1" dirty="0">
              <a:solidFill>
                <a:srgbClr val="008080"/>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95536" y="2060848"/>
            <a:ext cx="2207292" cy="3266284"/>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053812"/>
            <a:ext cx="2242032" cy="3266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2764875" y="3429000"/>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5623081" y="3395052"/>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2060848"/>
            <a:ext cx="2347225" cy="32687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486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FTIH Shared Resources\images\flourish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5024"/>
            <a:ext cx="9199087" cy="3212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544" y="1302293"/>
            <a:ext cx="8391096" cy="3453253"/>
          </a:xfrm>
          <a:prstGeom prst="rect">
            <a:avLst/>
          </a:prstGeom>
        </p:spPr>
        <p:txBody>
          <a:bodyPr wrap="square">
            <a:spAutoFit/>
          </a:bodyPr>
          <a:lstStyle/>
          <a:p>
            <a:pPr marL="457200" indent="-457200">
              <a:lnSpc>
                <a:spcPct val="90000"/>
              </a:lnSpc>
              <a:spcBef>
                <a:spcPct val="20000"/>
              </a:spcBef>
              <a:buBlip>
                <a:blip r:embed="rId4"/>
              </a:buBlip>
            </a:pPr>
            <a:r>
              <a:rPr lang="en-GB" sz="2800" dirty="0" smtClean="0"/>
              <a:t>Partnerships </a:t>
            </a:r>
            <a:r>
              <a:rPr lang="en-GB" sz="2800" dirty="0"/>
              <a:t>should serve the mission of the Church, helping people to become better disciples and reach out into the world</a:t>
            </a:r>
            <a:r>
              <a:rPr lang="en-GB" sz="2800" dirty="0" smtClean="0"/>
              <a:t>.</a:t>
            </a:r>
          </a:p>
          <a:p>
            <a:pPr>
              <a:lnSpc>
                <a:spcPct val="90000"/>
              </a:lnSpc>
              <a:spcBef>
                <a:spcPct val="20000"/>
              </a:spcBef>
            </a:pPr>
            <a:endParaRPr lang="en-GB" sz="1400" dirty="0"/>
          </a:p>
          <a:p>
            <a:pPr marL="457200" indent="-457200">
              <a:lnSpc>
                <a:spcPct val="90000"/>
              </a:lnSpc>
              <a:spcBef>
                <a:spcPct val="20000"/>
              </a:spcBef>
              <a:buBlip>
                <a:blip r:embed="rId4"/>
              </a:buBlip>
            </a:pPr>
            <a:r>
              <a:rPr lang="en-GB" sz="2800" dirty="0" smtClean="0"/>
              <a:t>Weaker </a:t>
            </a:r>
            <a:r>
              <a:rPr lang="en-GB" sz="2800" dirty="0"/>
              <a:t>parishes should be supported to flourish – and stronger parishes gain by doing so</a:t>
            </a:r>
            <a:r>
              <a:rPr lang="en-GB" sz="2800" dirty="0" smtClean="0"/>
              <a:t>.</a:t>
            </a:r>
          </a:p>
          <a:p>
            <a:pPr>
              <a:lnSpc>
                <a:spcPct val="90000"/>
              </a:lnSpc>
              <a:spcBef>
                <a:spcPct val="20000"/>
              </a:spcBef>
            </a:pPr>
            <a:endParaRPr lang="en-GB" sz="1400" dirty="0"/>
          </a:p>
          <a:p>
            <a:pPr marL="457200" indent="-457200">
              <a:lnSpc>
                <a:spcPct val="90000"/>
              </a:lnSpc>
              <a:spcBef>
                <a:spcPct val="20000"/>
              </a:spcBef>
              <a:buBlip>
                <a:blip r:embed="rId4"/>
              </a:buBlip>
            </a:pPr>
            <a:r>
              <a:rPr lang="en-GB" sz="2800" dirty="0" smtClean="0"/>
              <a:t>Partnerships </a:t>
            </a:r>
            <a:r>
              <a:rPr lang="en-GB" sz="2800" dirty="0"/>
              <a:t>should be sufficiently </a:t>
            </a:r>
            <a:r>
              <a:rPr lang="en-GB" sz="2800" dirty="0" smtClean="0"/>
              <a:t>large                      </a:t>
            </a:r>
            <a:r>
              <a:rPr lang="en-GB" sz="2800" dirty="0"/>
              <a:t>to work well far into the </a:t>
            </a:r>
            <a:r>
              <a:rPr lang="en-GB" sz="2800" dirty="0" smtClean="0"/>
              <a:t>future.</a:t>
            </a:r>
            <a:endParaRPr lang="en-GB" sz="2800" dirty="0">
              <a:solidFill>
                <a:prstClr val="black"/>
              </a:solidFill>
            </a:endParaRPr>
          </a:p>
        </p:txBody>
      </p:sp>
      <p:sp>
        <p:nvSpPr>
          <p:cNvPr id="7" name="Rectangle 6"/>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Starting Points</a:t>
            </a:r>
            <a:endParaRPr lang="en-GB" sz="3600" b="1" dirty="0">
              <a:solidFill>
                <a:srgbClr val="008080"/>
              </a:solidFill>
            </a:endParaRPr>
          </a:p>
        </p:txBody>
      </p:sp>
    </p:spTree>
    <p:extLst>
      <p:ext uri="{BB962C8B-B14F-4D97-AF65-F5344CB8AC3E}">
        <p14:creationId xmlns:p14="http://schemas.microsoft.com/office/powerpoint/2010/main" val="21538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FTIH Shared Resources\images\flourish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5024"/>
            <a:ext cx="9199087" cy="3212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544" y="1302293"/>
            <a:ext cx="8280920" cy="2930033"/>
          </a:xfrm>
          <a:prstGeom prst="rect">
            <a:avLst/>
          </a:prstGeom>
        </p:spPr>
        <p:txBody>
          <a:bodyPr wrap="square">
            <a:spAutoFit/>
          </a:bodyPr>
          <a:lstStyle/>
          <a:p>
            <a:pPr marL="457200" indent="-457200">
              <a:lnSpc>
                <a:spcPct val="90000"/>
              </a:lnSpc>
              <a:spcBef>
                <a:spcPct val="20000"/>
              </a:spcBef>
              <a:buBlip>
                <a:blip r:embed="rId4"/>
              </a:buBlip>
            </a:pPr>
            <a:r>
              <a:rPr lang="en-GB" sz="2800" dirty="0" smtClean="0"/>
              <a:t>While </a:t>
            </a:r>
            <a:r>
              <a:rPr lang="en-GB" sz="2800" dirty="0"/>
              <a:t>needing to be flexible in terms of size and coverage there also needs to be a degree of consistency across the diocese as a whole</a:t>
            </a:r>
            <a:r>
              <a:rPr lang="en-GB" sz="2800" dirty="0" smtClean="0"/>
              <a:t>.</a:t>
            </a:r>
          </a:p>
          <a:p>
            <a:pPr>
              <a:lnSpc>
                <a:spcPct val="90000"/>
              </a:lnSpc>
              <a:spcBef>
                <a:spcPct val="20000"/>
              </a:spcBef>
            </a:pPr>
            <a:endParaRPr lang="en-GB" sz="2800" dirty="0"/>
          </a:p>
          <a:p>
            <a:pPr marL="457200" indent="-457200">
              <a:lnSpc>
                <a:spcPct val="90000"/>
              </a:lnSpc>
              <a:spcBef>
                <a:spcPct val="20000"/>
              </a:spcBef>
              <a:buBlip>
                <a:blip r:embed="rId4"/>
              </a:buBlip>
            </a:pPr>
            <a:r>
              <a:rPr lang="en-GB" sz="2800" dirty="0" smtClean="0"/>
              <a:t>Current </a:t>
            </a:r>
            <a:r>
              <a:rPr lang="en-GB" sz="2800" dirty="0"/>
              <a:t>boundaries and the current location of clergy should not restrict thinking about the future.</a:t>
            </a:r>
          </a:p>
          <a:p>
            <a:pPr lvl="1">
              <a:lnSpc>
                <a:spcPct val="90000"/>
              </a:lnSpc>
              <a:spcBef>
                <a:spcPct val="20000"/>
              </a:spcBef>
            </a:pPr>
            <a:endParaRPr lang="en-GB" sz="2000" dirty="0">
              <a:solidFill>
                <a:prstClr val="black"/>
              </a:solidFill>
            </a:endParaRPr>
          </a:p>
        </p:txBody>
      </p:sp>
      <p:sp>
        <p:nvSpPr>
          <p:cNvPr id="9" name="Rectangle 8"/>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Starting Points</a:t>
            </a:r>
            <a:endParaRPr lang="en-GB" sz="3600" b="1" dirty="0">
              <a:solidFill>
                <a:srgbClr val="008080"/>
              </a:solidFill>
            </a:endParaRPr>
          </a:p>
        </p:txBody>
      </p:sp>
    </p:spTree>
    <p:extLst>
      <p:ext uri="{BB962C8B-B14F-4D97-AF65-F5344CB8AC3E}">
        <p14:creationId xmlns:p14="http://schemas.microsoft.com/office/powerpoint/2010/main" val="32191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184154"/>
            <a:ext cx="8229600" cy="4781128"/>
          </a:xfrm>
        </p:spPr>
        <p:txBody>
          <a:bodyPr>
            <a:normAutofit fontScale="92500" lnSpcReduction="10000"/>
          </a:bodyPr>
          <a:lstStyle/>
          <a:p>
            <a:pPr lvl="0">
              <a:buBlip>
                <a:blip r:embed="rId3"/>
              </a:buBlip>
            </a:pPr>
            <a:r>
              <a:rPr lang="en-GB" dirty="0" smtClean="0"/>
              <a:t>To </a:t>
            </a:r>
            <a:r>
              <a:rPr lang="en-GB" dirty="0"/>
              <a:t>explain the process used by Bishop </a:t>
            </a:r>
            <a:r>
              <a:rPr lang="en-GB" dirty="0" err="1"/>
              <a:t>Séamus</a:t>
            </a:r>
            <a:r>
              <a:rPr lang="en-GB" dirty="0"/>
              <a:t> and the Diocesan Board to reach their decisions.</a:t>
            </a:r>
          </a:p>
          <a:p>
            <a:pPr lvl="0">
              <a:buBlip>
                <a:blip r:embed="rId3"/>
              </a:buBlip>
            </a:pPr>
            <a:r>
              <a:rPr lang="en-GB" dirty="0"/>
              <a:t>To provide details of  the partnership proposals submitted and the </a:t>
            </a:r>
            <a:r>
              <a:rPr lang="en-GB" dirty="0" smtClean="0"/>
              <a:t>agreed new </a:t>
            </a:r>
            <a:r>
              <a:rPr lang="en-GB" dirty="0"/>
              <a:t>partnership arrangements.</a:t>
            </a:r>
          </a:p>
          <a:p>
            <a:pPr lvl="0">
              <a:buBlip>
                <a:blip r:embed="rId3"/>
              </a:buBlip>
            </a:pPr>
            <a:r>
              <a:rPr lang="en-GB" dirty="0"/>
              <a:t>To outline </a:t>
            </a:r>
            <a:r>
              <a:rPr lang="en-GB" dirty="0" smtClean="0"/>
              <a:t>some of the </a:t>
            </a:r>
            <a:r>
              <a:rPr lang="en-GB" dirty="0"/>
              <a:t>next steps that will help to ensure a coherent move to these new arrangements.</a:t>
            </a:r>
          </a:p>
          <a:p>
            <a:pPr lvl="0">
              <a:buBlip>
                <a:blip r:embed="rId3"/>
              </a:buBlip>
            </a:pPr>
            <a:r>
              <a:rPr lang="en-GB" dirty="0"/>
              <a:t>To provide an opportunity for </a:t>
            </a:r>
            <a:r>
              <a:rPr lang="en-GB" dirty="0" smtClean="0"/>
              <a:t>questions and comments.</a:t>
            </a:r>
            <a:endParaRPr lang="en-GB" dirty="0"/>
          </a:p>
          <a:p>
            <a:pPr lvl="0"/>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Objectives</a:t>
            </a:r>
            <a:endParaRPr lang="en-GB" sz="2800" b="1" dirty="0">
              <a:solidFill>
                <a:srgbClr val="008080"/>
              </a:solidFill>
            </a:endParaRPr>
          </a:p>
        </p:txBody>
      </p:sp>
    </p:spTree>
    <p:extLst>
      <p:ext uri="{BB962C8B-B14F-4D97-AF65-F5344CB8AC3E}">
        <p14:creationId xmlns:p14="http://schemas.microsoft.com/office/powerpoint/2010/main" val="10523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Starting Points</a:t>
            </a:r>
            <a:endParaRPr lang="en-GB" sz="2800" b="1" dirty="0">
              <a:solidFill>
                <a:srgbClr val="00808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2" name="Picture 1"/>
          <p:cNvPicPr>
            <a:picLocks noChangeAspect="1"/>
          </p:cNvPicPr>
          <p:nvPr/>
        </p:nvPicPr>
        <p:blipFill>
          <a:blip r:embed="rId4"/>
          <a:stretch>
            <a:fillRect/>
          </a:stretch>
        </p:blipFill>
        <p:spPr>
          <a:xfrm>
            <a:off x="1115616" y="1152712"/>
            <a:ext cx="6840760" cy="4562932"/>
          </a:xfrm>
          <a:prstGeom prst="rect">
            <a:avLst/>
          </a:prstGeom>
        </p:spPr>
      </p:pic>
    </p:spTree>
    <p:extLst>
      <p:ext uri="{BB962C8B-B14F-4D97-AF65-F5344CB8AC3E}">
        <p14:creationId xmlns:p14="http://schemas.microsoft.com/office/powerpoint/2010/main" val="9353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Starting Points</a:t>
            </a:r>
            <a:endParaRPr lang="en-GB" sz="2800" b="1" dirty="0">
              <a:solidFill>
                <a:srgbClr val="00808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7" name="Picture 6" descr="C:\Users\tony.sacco\Pictures\Prayer Space\IMG_1345.JPG"/>
          <p:cNvPicPr/>
          <p:nvPr/>
        </p:nvPicPr>
        <p:blipFill rotWithShape="1">
          <a:blip r:embed="rId4" cstate="screen">
            <a:extLst>
              <a:ext uri="{BEBA8EAE-BF5A-486C-A8C5-ECC9F3942E4B}">
                <a14:imgProps xmlns:a14="http://schemas.microsoft.com/office/drawing/2010/main">
                  <a14:imgLayer r:embed="rId5">
                    <a14:imgEffect>
                      <a14:sharpenSoften amount="25000"/>
                    </a14:imgEffect>
                    <a14:imgEffect>
                      <a14:brightnessContrast bright="25000"/>
                    </a14:imgEffect>
                  </a14:imgLayer>
                </a14:imgProps>
              </a:ext>
              <a:ext uri="{28A0092B-C50C-407E-A947-70E740481C1C}">
                <a14:useLocalDpi xmlns:a14="http://schemas.microsoft.com/office/drawing/2010/main"/>
              </a:ext>
            </a:extLst>
          </a:blip>
          <a:srcRect l="20160"/>
          <a:stretch/>
        </p:blipFill>
        <p:spPr bwMode="auto">
          <a:xfrm rot="5400000">
            <a:off x="67697" y="1657898"/>
            <a:ext cx="5329040" cy="4449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6264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chef.bbci.co.uk/images/ic/1600xn/p02pkx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781128"/>
          </a:xfrm>
        </p:spPr>
        <p:txBody>
          <a:bodyPr>
            <a:normAutofit/>
          </a:bodyPr>
          <a:lstStyle/>
          <a:p>
            <a:pPr lvl="0"/>
            <a:endParaRPr lang="en-GB" sz="4000" b="1" dirty="0" smtClean="0"/>
          </a:p>
          <a:p>
            <a:pPr marL="0" lvl="0" indent="0">
              <a:buNone/>
            </a:pPr>
            <a:endParaRPr lang="en-GB" dirty="0" smtClean="0"/>
          </a:p>
          <a:p>
            <a:pPr marL="0" lvl="0" indent="0">
              <a:buNone/>
            </a:pPr>
            <a:endParaRPr lang="en-GB" dirty="0"/>
          </a:p>
        </p:txBody>
      </p:sp>
      <p:sp>
        <p:nvSpPr>
          <p:cNvPr id="5" name="Rectangle 4"/>
          <p:cNvSpPr/>
          <p:nvPr/>
        </p:nvSpPr>
        <p:spPr>
          <a:xfrm>
            <a:off x="359024" y="980728"/>
            <a:ext cx="8784976" cy="4628960"/>
          </a:xfrm>
          <a:prstGeom prst="rect">
            <a:avLst/>
          </a:prstGeom>
        </p:spPr>
        <p:txBody>
          <a:bodyPr wrap="square">
            <a:spAutoFit/>
          </a:bodyPr>
          <a:lstStyle/>
          <a:p>
            <a:pPr algn="ctr">
              <a:lnSpc>
                <a:spcPct val="90000"/>
              </a:lnSpc>
              <a:spcBef>
                <a:spcPct val="20000"/>
              </a:spcBef>
            </a:pPr>
            <a:r>
              <a:rPr lang="en-GB" sz="8800" dirty="0" smtClean="0">
                <a:solidFill>
                  <a:schemeClr val="bg1"/>
                </a:solidFill>
              </a:rPr>
              <a:t>Be courageous - </a:t>
            </a:r>
          </a:p>
          <a:p>
            <a:pPr algn="ctr">
              <a:lnSpc>
                <a:spcPct val="90000"/>
              </a:lnSpc>
              <a:spcBef>
                <a:spcPct val="20000"/>
              </a:spcBef>
            </a:pPr>
            <a:endParaRPr lang="en-GB" sz="8800" dirty="0">
              <a:solidFill>
                <a:schemeClr val="bg1"/>
              </a:solidFill>
            </a:endParaRPr>
          </a:p>
          <a:p>
            <a:pPr algn="ctr">
              <a:lnSpc>
                <a:spcPct val="90000"/>
              </a:lnSpc>
              <a:spcBef>
                <a:spcPct val="20000"/>
              </a:spcBef>
            </a:pPr>
            <a:r>
              <a:rPr lang="en-GB" sz="8800" dirty="0" smtClean="0">
                <a:solidFill>
                  <a:schemeClr val="bg1"/>
                </a:solidFill>
              </a:rPr>
              <a:t>and get on with it!</a:t>
            </a:r>
            <a:endParaRPr lang="en-GB" sz="8800" dirty="0">
              <a:solidFill>
                <a:schemeClr val="bg1"/>
              </a:solidFill>
            </a:endParaRPr>
          </a:p>
          <a:p>
            <a:pPr lvl="1">
              <a:lnSpc>
                <a:spcPct val="90000"/>
              </a:lnSpc>
              <a:spcBef>
                <a:spcPct val="20000"/>
              </a:spcBef>
            </a:pPr>
            <a:endParaRPr lang="en-GB" sz="2000" dirty="0">
              <a:solidFill>
                <a:prstClr val="black"/>
              </a:solidFill>
            </a:endParaRPr>
          </a:p>
        </p:txBody>
      </p:sp>
    </p:spTree>
    <p:extLst>
      <p:ext uri="{BB962C8B-B14F-4D97-AF65-F5344CB8AC3E}">
        <p14:creationId xmlns:p14="http://schemas.microsoft.com/office/powerpoint/2010/main" val="94084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Proposals and Partnerships</a:t>
            </a:r>
            <a:endParaRPr lang="en-GB" sz="2800" b="1" dirty="0">
              <a:solidFill>
                <a:srgbClr val="00808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09973704"/>
              </p:ext>
            </p:extLst>
          </p:nvPr>
        </p:nvGraphicFramePr>
        <p:xfrm>
          <a:off x="539552" y="1164935"/>
          <a:ext cx="4538709" cy="4663440"/>
        </p:xfrm>
        <a:graphic>
          <a:graphicData uri="http://schemas.openxmlformats.org/drawingml/2006/table">
            <a:tbl>
              <a:tblPr firstRow="1" bandRow="1">
                <a:tableStyleId>{7DF18680-E054-41AD-8BC1-D1AEF772440D}</a:tableStyleId>
              </a:tblPr>
              <a:tblGrid>
                <a:gridCol w="2895383"/>
                <a:gridCol w="1643326"/>
              </a:tblGrid>
              <a:tr h="370840">
                <a:tc>
                  <a:txBody>
                    <a:bodyPr/>
                    <a:lstStyle/>
                    <a:p>
                      <a:r>
                        <a:rPr lang="en-GB" sz="2400" dirty="0" smtClean="0"/>
                        <a:t>Vicariate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r>
                        <a:rPr lang="en-GB" sz="2400" dirty="0" smtClean="0"/>
                        <a:t>Proposals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r>
              <a:tr h="370840">
                <a:tc>
                  <a:txBody>
                    <a:bodyPr/>
                    <a:lstStyle/>
                    <a:p>
                      <a:pPr algn="l"/>
                      <a:r>
                        <a:rPr lang="en-GB" sz="2400" dirty="0" smtClean="0"/>
                        <a:t>A:</a:t>
                      </a:r>
                      <a:r>
                        <a:rPr lang="en-GB" sz="2400" baseline="0" dirty="0" smtClean="0"/>
                        <a:t> </a:t>
                      </a:r>
                      <a:r>
                        <a:rPr lang="en-GB" sz="2400" dirty="0" smtClean="0"/>
                        <a:t>Northumberland</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GB" sz="2400" dirty="0" smtClean="0"/>
                        <a:t>B:</a:t>
                      </a:r>
                      <a:r>
                        <a:rPr lang="en-GB" sz="2400" baseline="0" dirty="0" smtClean="0"/>
                        <a:t> </a:t>
                      </a:r>
                      <a:r>
                        <a:rPr lang="en-GB" sz="2400" dirty="0" smtClean="0"/>
                        <a:t>Newcastle</a:t>
                      </a:r>
                      <a:r>
                        <a:rPr lang="en-GB" sz="2400" baseline="0" dirty="0" smtClean="0"/>
                        <a:t> and North Tyneside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6</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C</a:t>
                      </a:r>
                      <a:r>
                        <a:rPr lang="en-GB" sz="2400" baseline="0" dirty="0" smtClean="0"/>
                        <a:t>: </a:t>
                      </a:r>
                      <a:r>
                        <a:rPr lang="en-GB" sz="2400" dirty="0" smtClean="0"/>
                        <a:t>South Tyneside and Gateshead</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8</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D:</a:t>
                      </a:r>
                      <a:r>
                        <a:rPr lang="en-GB" sz="2400" baseline="0" dirty="0" smtClean="0"/>
                        <a:t> </a:t>
                      </a:r>
                      <a:r>
                        <a:rPr lang="en-GB" sz="2400" dirty="0" smtClean="0"/>
                        <a:t>Sunderland and East Durham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5</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E:</a:t>
                      </a:r>
                      <a:r>
                        <a:rPr lang="en-GB" sz="2400" baseline="0" dirty="0" smtClean="0"/>
                        <a:t> </a:t>
                      </a:r>
                      <a:r>
                        <a:rPr lang="en-GB" sz="2400" dirty="0" smtClean="0"/>
                        <a:t>Cleveland and South Durham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Total</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27</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Tree>
    <p:extLst>
      <p:ext uri="{BB962C8B-B14F-4D97-AF65-F5344CB8AC3E}">
        <p14:creationId xmlns:p14="http://schemas.microsoft.com/office/powerpoint/2010/main" val="295092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Proposals and Partnerships</a:t>
            </a:r>
            <a:endParaRPr lang="en-GB" sz="2800" b="1" dirty="0">
              <a:solidFill>
                <a:srgbClr val="00808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63966411"/>
              </p:ext>
            </p:extLst>
          </p:nvPr>
        </p:nvGraphicFramePr>
        <p:xfrm>
          <a:off x="539552" y="1164935"/>
          <a:ext cx="6408712" cy="4663440"/>
        </p:xfrm>
        <a:graphic>
          <a:graphicData uri="http://schemas.openxmlformats.org/drawingml/2006/table">
            <a:tbl>
              <a:tblPr firstRow="1" bandRow="1">
                <a:tableStyleId>{7DF18680-E054-41AD-8BC1-D1AEF772440D}</a:tableStyleId>
              </a:tblPr>
              <a:tblGrid>
                <a:gridCol w="2895383"/>
                <a:gridCol w="1643326"/>
                <a:gridCol w="1870003"/>
              </a:tblGrid>
              <a:tr h="370840">
                <a:tc>
                  <a:txBody>
                    <a:bodyPr/>
                    <a:lstStyle/>
                    <a:p>
                      <a:r>
                        <a:rPr lang="en-GB" sz="2400" dirty="0" smtClean="0"/>
                        <a:t>Vicariate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r>
                        <a:rPr lang="en-GB" sz="2400" dirty="0" smtClean="0"/>
                        <a:t>Proposals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r>
                        <a:rPr lang="en-GB" sz="2400" dirty="0" smtClean="0"/>
                        <a:t>Partnerships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r>
              <a:tr h="370840">
                <a:tc>
                  <a:txBody>
                    <a:bodyPr/>
                    <a:lstStyle/>
                    <a:p>
                      <a:pPr algn="l"/>
                      <a:r>
                        <a:rPr lang="en-GB" sz="2400" dirty="0" smtClean="0"/>
                        <a:t>A:</a:t>
                      </a:r>
                      <a:r>
                        <a:rPr lang="en-GB" sz="2400" baseline="0" dirty="0" smtClean="0"/>
                        <a:t> </a:t>
                      </a:r>
                      <a:r>
                        <a:rPr lang="en-GB" sz="2400" dirty="0" smtClean="0"/>
                        <a:t>Northumberland</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GB" sz="2400" dirty="0" smtClean="0"/>
                        <a:t>B:</a:t>
                      </a:r>
                      <a:r>
                        <a:rPr lang="en-GB" sz="2400" baseline="0" dirty="0" smtClean="0"/>
                        <a:t> </a:t>
                      </a:r>
                      <a:r>
                        <a:rPr lang="en-GB" sz="2400" dirty="0" smtClean="0"/>
                        <a:t>Newcastle</a:t>
                      </a:r>
                      <a:r>
                        <a:rPr lang="en-GB" sz="2400" baseline="0" dirty="0" smtClean="0"/>
                        <a:t> and North Tyneside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6</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3</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C</a:t>
                      </a:r>
                      <a:r>
                        <a:rPr lang="en-GB" sz="2400" baseline="0" dirty="0" smtClean="0"/>
                        <a:t>: </a:t>
                      </a:r>
                      <a:r>
                        <a:rPr lang="en-GB" sz="2400" dirty="0" smtClean="0"/>
                        <a:t>South Tyneside and Gateshead</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8</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D:</a:t>
                      </a:r>
                      <a:r>
                        <a:rPr lang="en-GB" sz="2400" baseline="0" dirty="0" smtClean="0"/>
                        <a:t> </a:t>
                      </a:r>
                      <a:r>
                        <a:rPr lang="en-GB" sz="2400" dirty="0" smtClean="0"/>
                        <a:t>Sunderland and East Durham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5</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E:</a:t>
                      </a:r>
                      <a:r>
                        <a:rPr lang="en-GB" sz="2400" baseline="0" dirty="0" smtClean="0"/>
                        <a:t> </a:t>
                      </a:r>
                      <a:r>
                        <a:rPr lang="en-GB" sz="2400" dirty="0" smtClean="0"/>
                        <a:t>Cleveland and South Durham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3</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Total</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27</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18</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Tree>
    <p:extLst>
      <p:ext uri="{BB962C8B-B14F-4D97-AF65-F5344CB8AC3E}">
        <p14:creationId xmlns:p14="http://schemas.microsoft.com/office/powerpoint/2010/main" val="3630169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lgn="ctr">
              <a:spcBef>
                <a:spcPct val="20000"/>
              </a:spcBef>
            </a:pPr>
            <a:r>
              <a:rPr lang="en-GB" sz="3600" b="1" dirty="0" smtClean="0">
                <a:solidFill>
                  <a:srgbClr val="008080"/>
                </a:solidFill>
              </a:rPr>
              <a:t>Proposals and Partnerships</a:t>
            </a:r>
            <a:endParaRPr lang="en-GB" sz="2800" b="1" dirty="0">
              <a:solidFill>
                <a:srgbClr val="00808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470" y="1412776"/>
            <a:ext cx="5267051" cy="509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078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184154"/>
            <a:ext cx="8229600" cy="4781128"/>
          </a:xfrm>
        </p:spPr>
        <p:txBody>
          <a:bodyPr>
            <a:normAutofit/>
          </a:bodyPr>
          <a:lstStyle/>
          <a:p>
            <a:pPr marL="0" lvl="0" indent="0">
              <a:buNone/>
            </a:pPr>
            <a:r>
              <a:rPr lang="en-GB" dirty="0" smtClean="0"/>
              <a:t>	    ‘A </a:t>
            </a:r>
            <a:r>
              <a:rPr lang="en-GB" dirty="0"/>
              <a:t>partnership is a group of </a:t>
            </a:r>
            <a:r>
              <a:rPr lang="en-GB" dirty="0" smtClean="0"/>
              <a:t>parishes 		    agreeing </a:t>
            </a:r>
            <a:r>
              <a:rPr lang="en-GB" dirty="0"/>
              <a:t>to work together, to share </a:t>
            </a:r>
            <a:r>
              <a:rPr lang="en-GB" dirty="0" smtClean="0"/>
              <a:t>		    resources</a:t>
            </a:r>
            <a:r>
              <a:rPr lang="en-GB" dirty="0"/>
              <a:t>, both human and </a:t>
            </a:r>
            <a:r>
              <a:rPr lang="en-GB" dirty="0" smtClean="0"/>
              <a:t>material, to </a:t>
            </a:r>
            <a:r>
              <a:rPr lang="en-GB" dirty="0"/>
              <a:t>become stronger and better equipped for furthering the Kingdom of God. They offer our diocese unlimited potential as we seek to ensure viable and flourishing communities of people who want to deepen their commitment to Jesus and witness to him in our world</a:t>
            </a:r>
            <a:r>
              <a:rPr lang="en-GB" dirty="0" smtClean="0"/>
              <a:t>.’</a:t>
            </a:r>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Partnership</a:t>
            </a:r>
            <a:endParaRPr lang="en-GB" sz="2800" b="1" dirty="0">
              <a:solidFill>
                <a:srgbClr val="008080"/>
              </a:solidFill>
            </a:endParaRPr>
          </a:p>
        </p:txBody>
      </p:sp>
      <p:pic>
        <p:nvPicPr>
          <p:cNvPr id="6" name="Picture 5" descr="http://hope.rcdhn.org.uk/images/2014/sc.jpg"/>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0768"/>
            <a:ext cx="1159620" cy="1339279"/>
          </a:xfrm>
          <a:prstGeom prst="rect">
            <a:avLst/>
          </a:prstGeom>
          <a:noFill/>
          <a:ln>
            <a:noFill/>
          </a:ln>
        </p:spPr>
      </p:pic>
      <p:pic>
        <p:nvPicPr>
          <p:cNvPr id="7" name="Picture 6"/>
          <p:cNvPicPr>
            <a:picLocks noChangeAspect="1"/>
          </p:cNvPicPr>
          <p:nvPr/>
        </p:nvPicPr>
        <p:blipFill>
          <a:blip r:embed="rId5"/>
          <a:stretch>
            <a:fillRect/>
          </a:stretch>
        </p:blipFill>
        <p:spPr>
          <a:xfrm>
            <a:off x="395536" y="5781468"/>
            <a:ext cx="2406467" cy="680855"/>
          </a:xfrm>
          <a:prstGeom prst="rect">
            <a:avLst/>
          </a:prstGeom>
        </p:spPr>
      </p:pic>
    </p:spTree>
    <p:extLst>
      <p:ext uri="{BB962C8B-B14F-4D97-AF65-F5344CB8AC3E}">
        <p14:creationId xmlns:p14="http://schemas.microsoft.com/office/powerpoint/2010/main" val="2325089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184154"/>
            <a:ext cx="8589640" cy="4781128"/>
          </a:xfrm>
        </p:spPr>
        <p:txBody>
          <a:bodyPr>
            <a:normAutofit/>
          </a:bodyPr>
          <a:lstStyle/>
          <a:p>
            <a:pPr marL="0" lvl="0" indent="0">
              <a:buNone/>
            </a:pPr>
            <a:r>
              <a:rPr lang="en-GB" b="1" dirty="0" smtClean="0"/>
              <a:t>…offer opportunities to ensure that:</a:t>
            </a:r>
            <a:endParaRPr lang="en-GB" b="1" dirty="0"/>
          </a:p>
          <a:p>
            <a:pPr>
              <a:buBlip>
                <a:blip r:embed="rId3"/>
              </a:buBlip>
            </a:pPr>
            <a:r>
              <a:rPr lang="en-GB" dirty="0" smtClean="0"/>
              <a:t>A </a:t>
            </a:r>
            <a:r>
              <a:rPr lang="en-GB" dirty="0"/>
              <a:t>range of formation programmes can be developed, at a more local </a:t>
            </a:r>
            <a:r>
              <a:rPr lang="en-GB" dirty="0" smtClean="0"/>
              <a:t>level</a:t>
            </a:r>
          </a:p>
          <a:p>
            <a:pPr>
              <a:buBlip>
                <a:blip r:embed="rId3"/>
              </a:buBlip>
            </a:pPr>
            <a:r>
              <a:rPr lang="en-GB" dirty="0" smtClean="0"/>
              <a:t>Support </a:t>
            </a:r>
            <a:r>
              <a:rPr lang="en-GB" dirty="0"/>
              <a:t>can be made available for smaller communities.</a:t>
            </a:r>
          </a:p>
          <a:p>
            <a:pPr>
              <a:buBlip>
                <a:blip r:embed="rId3"/>
              </a:buBlip>
            </a:pPr>
            <a:r>
              <a:rPr lang="en-GB" dirty="0" smtClean="0"/>
              <a:t>The </a:t>
            </a:r>
            <a:r>
              <a:rPr lang="en-GB" dirty="0"/>
              <a:t>gifts, talents and financial resources in a wider area can be put at the service of more people.</a:t>
            </a:r>
          </a:p>
          <a:p>
            <a:pPr lvl="0"/>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Our new partnerships…</a:t>
            </a:r>
            <a:endParaRPr lang="en-GB" sz="2800" b="1" dirty="0">
              <a:solidFill>
                <a:srgbClr val="008080"/>
              </a:solidFill>
            </a:endParaRPr>
          </a:p>
        </p:txBody>
      </p:sp>
    </p:spTree>
    <p:extLst>
      <p:ext uri="{BB962C8B-B14F-4D97-AF65-F5344CB8AC3E}">
        <p14:creationId xmlns:p14="http://schemas.microsoft.com/office/powerpoint/2010/main" val="6380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184154"/>
            <a:ext cx="8229600" cy="4781128"/>
          </a:xfrm>
        </p:spPr>
        <p:txBody>
          <a:bodyPr>
            <a:normAutofit fontScale="92500" lnSpcReduction="20000"/>
          </a:bodyPr>
          <a:lstStyle/>
          <a:p>
            <a:pPr lvl="0">
              <a:buBlip>
                <a:blip r:embed="rId3"/>
              </a:buBlip>
            </a:pPr>
            <a:r>
              <a:rPr lang="en-GB" dirty="0" smtClean="0"/>
              <a:t>Priests </a:t>
            </a:r>
            <a:r>
              <a:rPr lang="en-GB" dirty="0"/>
              <a:t>can be freed to concentrate on their essential </a:t>
            </a:r>
            <a:r>
              <a:rPr lang="en-GB" dirty="0" smtClean="0"/>
              <a:t>calling.</a:t>
            </a:r>
          </a:p>
          <a:p>
            <a:pPr lvl="0">
              <a:buBlip>
                <a:blip r:embed="rId3"/>
              </a:buBlip>
            </a:pPr>
            <a:r>
              <a:rPr lang="en-GB" dirty="0" smtClean="0"/>
              <a:t>A </a:t>
            </a:r>
            <a:r>
              <a:rPr lang="en-GB" dirty="0"/>
              <a:t>thorough and careful review of property and its uses can be carried out throughout the </a:t>
            </a:r>
            <a:r>
              <a:rPr lang="en-GB" dirty="0" smtClean="0"/>
              <a:t>area.</a:t>
            </a:r>
            <a:endParaRPr lang="en-GB" dirty="0"/>
          </a:p>
          <a:p>
            <a:pPr>
              <a:buBlip>
                <a:blip r:embed="rId3"/>
              </a:buBlip>
            </a:pPr>
            <a:r>
              <a:rPr lang="en-GB" dirty="0" smtClean="0"/>
              <a:t>Opportunities </a:t>
            </a:r>
            <a:r>
              <a:rPr lang="en-GB" dirty="0"/>
              <a:t>can be found for people to come together across the area to celebrate and worship together</a:t>
            </a:r>
            <a:r>
              <a:rPr lang="en-GB" dirty="0" smtClean="0"/>
              <a:t>.</a:t>
            </a:r>
          </a:p>
          <a:p>
            <a:pPr>
              <a:buBlip>
                <a:blip r:embed="rId3"/>
              </a:buBlip>
            </a:pPr>
            <a:r>
              <a:rPr lang="en-GB" smtClean="0"/>
              <a:t>Leadership </a:t>
            </a:r>
            <a:r>
              <a:rPr lang="en-GB" dirty="0"/>
              <a:t>teams including priests, deacons and people can develop to help everyone deepen their understanding of what it means to be a witness to Jesus in our world today.</a:t>
            </a:r>
          </a:p>
          <a:p>
            <a:pPr lvl="0"/>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Our new partnerships…</a:t>
            </a:r>
            <a:endParaRPr lang="en-GB" sz="2800" b="1" dirty="0">
              <a:solidFill>
                <a:srgbClr val="008080"/>
              </a:solidFill>
            </a:endParaRPr>
          </a:p>
        </p:txBody>
      </p:sp>
    </p:spTree>
    <p:extLst>
      <p:ext uri="{BB962C8B-B14F-4D97-AF65-F5344CB8AC3E}">
        <p14:creationId xmlns:p14="http://schemas.microsoft.com/office/powerpoint/2010/main" val="37474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184154"/>
            <a:ext cx="8229600" cy="4781128"/>
          </a:xfrm>
        </p:spPr>
        <p:txBody>
          <a:bodyPr>
            <a:normAutofit/>
          </a:bodyPr>
          <a:lstStyle/>
          <a:p>
            <a:pPr lvl="0">
              <a:buBlip>
                <a:blip r:embed="rId3"/>
              </a:buBlip>
            </a:pPr>
            <a:r>
              <a:rPr lang="en-GB" dirty="0"/>
              <a:t>Leaflet produced for everyone</a:t>
            </a:r>
          </a:p>
          <a:p>
            <a:pPr lvl="0">
              <a:buBlip>
                <a:blip r:embed="rId3"/>
              </a:buBlip>
            </a:pPr>
            <a:r>
              <a:rPr lang="en-GB" dirty="0"/>
              <a:t>Developing Partnerships – A Practical Guide</a:t>
            </a:r>
          </a:p>
          <a:p>
            <a:pPr lvl="1">
              <a:buBlip>
                <a:blip r:embed="rId3"/>
              </a:buBlip>
            </a:pPr>
            <a:r>
              <a:rPr lang="en-GB" dirty="0"/>
              <a:t>‘First Steps’ towards Partnership</a:t>
            </a:r>
          </a:p>
          <a:p>
            <a:pPr lvl="1">
              <a:buBlip>
                <a:blip r:embed="rId3"/>
              </a:buBlip>
            </a:pPr>
            <a:r>
              <a:rPr lang="en-GB" dirty="0"/>
              <a:t>Key sections issued as required</a:t>
            </a:r>
          </a:p>
          <a:p>
            <a:pPr lvl="0">
              <a:buBlip>
                <a:blip r:embed="rId3"/>
              </a:buBlip>
            </a:pPr>
            <a:r>
              <a:rPr lang="en-GB" dirty="0" smtClean="0"/>
              <a:t>‘Development Programme’</a:t>
            </a:r>
            <a:endParaRPr lang="en-GB" dirty="0"/>
          </a:p>
          <a:p>
            <a:pPr lvl="0">
              <a:buBlip>
                <a:blip r:embed="rId3"/>
              </a:buBlip>
            </a:pPr>
            <a:r>
              <a:rPr lang="en-GB" dirty="0"/>
              <a:t>On-going communication</a:t>
            </a:r>
          </a:p>
          <a:p>
            <a:pPr lvl="0"/>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8280920" cy="646331"/>
          </a:xfrm>
          <a:prstGeom prst="rect">
            <a:avLst/>
          </a:prstGeom>
        </p:spPr>
        <p:txBody>
          <a:bodyPr wrap="square">
            <a:spAutoFit/>
          </a:bodyPr>
          <a:lstStyle/>
          <a:p>
            <a:pPr lvl="0">
              <a:spcBef>
                <a:spcPct val="20000"/>
              </a:spcBef>
            </a:pPr>
            <a:r>
              <a:rPr lang="en-GB" sz="3600" b="1" dirty="0" smtClean="0">
                <a:solidFill>
                  <a:srgbClr val="008080"/>
                </a:solidFill>
              </a:rPr>
              <a:t>Some Next Steps</a:t>
            </a:r>
            <a:endParaRPr lang="en-GB" sz="2800" b="1" dirty="0">
              <a:solidFill>
                <a:srgbClr val="008080"/>
              </a:solidFill>
            </a:endParaRPr>
          </a:p>
        </p:txBody>
      </p:sp>
      <p:pic>
        <p:nvPicPr>
          <p:cNvPr id="2" name="Picture 1"/>
          <p:cNvPicPr>
            <a:picLocks noChangeAspect="1"/>
          </p:cNvPicPr>
          <p:nvPr/>
        </p:nvPicPr>
        <p:blipFill>
          <a:blip r:embed="rId5"/>
          <a:stretch>
            <a:fillRect/>
          </a:stretch>
        </p:blipFill>
        <p:spPr>
          <a:xfrm>
            <a:off x="6694728" y="2652222"/>
            <a:ext cx="2072820" cy="2865368"/>
          </a:xfrm>
          <a:prstGeom prst="rect">
            <a:avLst/>
          </a:prstGeom>
        </p:spPr>
      </p:pic>
    </p:spTree>
    <p:extLst>
      <p:ext uri="{BB962C8B-B14F-4D97-AF65-F5344CB8AC3E}">
        <p14:creationId xmlns:p14="http://schemas.microsoft.com/office/powerpoint/2010/main" val="9863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marL="0" indent="0">
              <a:buNone/>
            </a:pPr>
            <a:endParaRPr lang="en-GB" altLang="en-US" sz="100" dirty="0" smtClean="0"/>
          </a:p>
          <a:p>
            <a:pPr>
              <a:buBlip>
                <a:blip r:embed="rId3"/>
              </a:buBlip>
            </a:pPr>
            <a:r>
              <a:rPr lang="en-GB" dirty="0"/>
              <a:t>Reflection</a:t>
            </a:r>
          </a:p>
          <a:p>
            <a:pPr>
              <a:buBlip>
                <a:blip r:embed="rId3"/>
              </a:buBlip>
            </a:pPr>
            <a:r>
              <a:rPr lang="en-GB" dirty="0"/>
              <a:t>Welcome and Introduction</a:t>
            </a:r>
          </a:p>
          <a:p>
            <a:pPr>
              <a:buBlip>
                <a:blip r:embed="rId3"/>
              </a:buBlip>
            </a:pPr>
            <a:r>
              <a:rPr lang="en-GB" dirty="0"/>
              <a:t>Partnerships</a:t>
            </a:r>
          </a:p>
          <a:p>
            <a:pPr lvl="1">
              <a:buBlip>
                <a:blip r:embed="rId3"/>
              </a:buBlip>
            </a:pPr>
            <a:r>
              <a:rPr lang="en-GB" dirty="0"/>
              <a:t>The process</a:t>
            </a:r>
          </a:p>
          <a:p>
            <a:pPr lvl="1">
              <a:buBlip>
                <a:blip r:embed="rId3"/>
              </a:buBlip>
            </a:pPr>
            <a:r>
              <a:rPr lang="en-GB" dirty="0"/>
              <a:t>The new partnerships</a:t>
            </a:r>
          </a:p>
          <a:p>
            <a:pPr>
              <a:buBlip>
                <a:blip r:embed="rId3"/>
              </a:buBlip>
            </a:pPr>
            <a:r>
              <a:rPr lang="en-GB" dirty="0"/>
              <a:t>What happens next?</a:t>
            </a:r>
          </a:p>
          <a:p>
            <a:pPr>
              <a:buBlip>
                <a:blip r:embed="rId3"/>
              </a:buBlip>
            </a:pPr>
            <a:r>
              <a:rPr lang="en-GB" dirty="0" smtClean="0"/>
              <a:t>Questions and Comments</a:t>
            </a:r>
            <a:endParaRPr lang="en-GB" dirty="0"/>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008080"/>
                </a:solidFill>
              </a:rPr>
              <a:t>Running Order</a:t>
            </a:r>
            <a:endParaRPr lang="en-GB" sz="3600" b="1" dirty="0">
              <a:solidFill>
                <a:srgbClr val="008080"/>
              </a:solidFill>
            </a:endParaRPr>
          </a:p>
        </p:txBody>
      </p:sp>
      <p:pic>
        <p:nvPicPr>
          <p:cNvPr id="21" name="Picture 2" descr="C:\Users\tony.sacco\AppData\Local\Microsoft\Windows\Temporary Internet Files\Content.IE5\0BWQWDFG\community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7170" y="3106707"/>
            <a:ext cx="1748942" cy="26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39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8" name="Rectangle 7"/>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Your questions and comments…  </a:t>
            </a:r>
            <a:endParaRPr lang="en-GB" sz="3600" b="1" dirty="0">
              <a:solidFill>
                <a:srgbClr val="00808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088" y="1410494"/>
            <a:ext cx="4230389" cy="422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rot="412079">
            <a:off x="597379" y="1353244"/>
            <a:ext cx="3459479" cy="4787710"/>
          </a:xfrm>
          <a:prstGeom prst="rect">
            <a:avLst/>
          </a:prstGeom>
          <a:ln>
            <a:solidFill>
              <a:schemeClr val="tx1">
                <a:lumMod val="50000"/>
                <a:lumOff val="50000"/>
              </a:schemeClr>
            </a:solidFill>
          </a:ln>
        </p:spPr>
      </p:pic>
    </p:spTree>
    <p:extLst>
      <p:ext uri="{BB962C8B-B14F-4D97-AF65-F5344CB8AC3E}">
        <p14:creationId xmlns:p14="http://schemas.microsoft.com/office/powerpoint/2010/main" val="2327530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8" name="Rectangle 7"/>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Called to lead?  </a:t>
            </a:r>
            <a:endParaRPr lang="en-GB" sz="3600" b="1" dirty="0">
              <a:solidFill>
                <a:srgbClr val="008080"/>
              </a:solidFill>
            </a:endParaRPr>
          </a:p>
        </p:txBody>
      </p:sp>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18641">
            <a:off x="2206924" y="1618075"/>
            <a:ext cx="5357535" cy="3921411"/>
          </a:xfrm>
          <a:prstGeom prst="rect">
            <a:avLst/>
          </a:prstGeom>
          <a:noFill/>
          <a:ln w="9525" cap="flat">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044630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2816"/>
            <a:ext cx="9144000" cy="3874522"/>
          </a:xfrm>
          <a:prstGeom prst="rect">
            <a:avLst/>
          </a:prstGeom>
        </p:spPr>
        <p:txBody>
          <a:bodyPr wrap="square">
            <a:spAutoFit/>
          </a:bodyPr>
          <a:lstStyle/>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God of all Creation,</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You have constantly poured out your Spirit upon our Diocese</a:t>
            </a:r>
          </a:p>
          <a:p>
            <a:pPr algn="ctr">
              <a:lnSpc>
                <a:spcPct val="115000"/>
              </a:lnSpc>
              <a:spcAft>
                <a:spcPts val="1000"/>
              </a:spcAft>
            </a:pPr>
            <a:r>
              <a:rPr lang="en-GB" sz="2600" dirty="0">
                <a:latin typeface="Calibri" panose="020F0502020204030204" pitchFamily="34" charset="0"/>
                <a:ea typeface="Calibri" panose="020F0502020204030204" pitchFamily="34" charset="0"/>
                <a:cs typeface="Times New Roman" panose="02020603050405020304" pitchFamily="18" charset="0"/>
              </a:rPr>
              <a:t>and kindled here a light which has spread throughout the world.</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Lord Jesus, you gathered disciples to yourself </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to learn from you </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and to model their lives on you.</a:t>
            </a:r>
          </a:p>
          <a:p>
            <a:pPr algn="ctr">
              <a:lnSpc>
                <a:spcPct val="115000"/>
              </a:lnSpc>
              <a:spcAft>
                <a:spcPts val="1000"/>
              </a:spcAft>
            </a:pPr>
            <a:r>
              <a:rPr lang="en-GB" sz="2600" dirty="0">
                <a:latin typeface="Calibri" panose="020F0502020204030204" pitchFamily="34" charset="0"/>
                <a:ea typeface="Calibri" panose="020F0502020204030204" pitchFamily="34" charset="0"/>
                <a:cs typeface="Times New Roman" panose="02020603050405020304" pitchFamily="18" charset="0"/>
              </a:rPr>
              <a:t>Your Holy Spirit empowered them to continue your work in the world</a:t>
            </a:r>
            <a:r>
              <a:rPr lang="en-GB" sz="2600" dirty="0" smtClean="0">
                <a:latin typeface="Calibri" panose="020F0502020204030204" pitchFamily="34" charset="0"/>
                <a:ea typeface="Calibri" panose="020F0502020204030204" pitchFamily="34" charset="0"/>
                <a:cs typeface="Times New Roman" panose="02020603050405020304" pitchFamily="18" charset="0"/>
              </a:rPr>
              <a:t>.</a:t>
            </a:r>
            <a:endParaRPr lang="en-GB"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300" r="8490" b="9632"/>
          <a:stretch/>
        </p:blipFill>
        <p:spPr>
          <a:xfrm>
            <a:off x="3978611" y="476672"/>
            <a:ext cx="1186777" cy="1155434"/>
          </a:xfrm>
          <a:prstGeom prst="rect">
            <a:avLst/>
          </a:prstGeom>
        </p:spPr>
      </p:pic>
    </p:spTree>
    <p:extLst>
      <p:ext uri="{BB962C8B-B14F-4D97-AF65-F5344CB8AC3E}">
        <p14:creationId xmlns:p14="http://schemas.microsoft.com/office/powerpoint/2010/main" val="165622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ony.sacco\AppData\Local\Microsoft\Windows\INetCache\Content.Outlook\LWR8LPV8\pt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5532090"/>
            <a:ext cx="3227730" cy="1127593"/>
          </a:xfrm>
          <a:prstGeom prst="rect">
            <a:avLst/>
          </a:prstGeom>
          <a:noFill/>
          <a:ln>
            <a:noFill/>
          </a:ln>
        </p:spPr>
      </p:pic>
      <p:sp>
        <p:nvSpPr>
          <p:cNvPr id="2" name="Rectangle 1"/>
          <p:cNvSpPr/>
          <p:nvPr/>
        </p:nvSpPr>
        <p:spPr>
          <a:xfrm>
            <a:off x="893277" y="476672"/>
            <a:ext cx="7632848" cy="5078313"/>
          </a:xfrm>
          <a:prstGeom prst="rect">
            <a:avLst/>
          </a:prstGeom>
        </p:spPr>
        <p:txBody>
          <a:bodyPr wrap="square">
            <a:spAutoFit/>
          </a:bodyPr>
          <a:lstStyle/>
          <a:p>
            <a:pPr algn="ctr">
              <a:lnSpc>
                <a:spcPct val="115000"/>
              </a:lnSpc>
              <a:spcAft>
                <a:spcPts val="0"/>
              </a:spcAft>
            </a:pPr>
            <a:r>
              <a:rPr lang="en-GB" sz="2600" dirty="0" smtClean="0">
                <a:latin typeface="Calibri" panose="020F0502020204030204" pitchFamily="34" charset="0"/>
                <a:ea typeface="Calibri" panose="020F0502020204030204" pitchFamily="34" charset="0"/>
                <a:cs typeface="Times New Roman" panose="02020603050405020304" pitchFamily="18" charset="0"/>
              </a:rPr>
              <a:t>Come </a:t>
            </a:r>
            <a:r>
              <a:rPr lang="en-GB" sz="2600" dirty="0">
                <a:latin typeface="Calibri" panose="020F0502020204030204" pitchFamily="34" charset="0"/>
                <a:ea typeface="Calibri" panose="020F0502020204030204" pitchFamily="34" charset="0"/>
                <a:cs typeface="Times New Roman" panose="02020603050405020304" pitchFamily="18" charset="0"/>
              </a:rPr>
              <a:t>upon us, Holy Spirit, </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deepen the faith you invite us to share</a:t>
            </a:r>
          </a:p>
          <a:p>
            <a:pPr algn="ctr">
              <a:lnSpc>
                <a:spcPct val="115000"/>
              </a:lnSpc>
              <a:spcAft>
                <a:spcPts val="1000"/>
              </a:spcAft>
            </a:pPr>
            <a:r>
              <a:rPr lang="en-GB" sz="2600" dirty="0">
                <a:latin typeface="Calibri" panose="020F0502020204030204" pitchFamily="34" charset="0"/>
                <a:ea typeface="Calibri" panose="020F0502020204030204" pitchFamily="34" charset="0"/>
                <a:cs typeface="Times New Roman" panose="02020603050405020304" pitchFamily="18" charset="0"/>
              </a:rPr>
              <a:t>and inspire us to become faithful witnesses. </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As we begin to develop our partnerships,</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 help each one of us to use the gifts you give us</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to nurture one another,</a:t>
            </a:r>
          </a:p>
          <a:p>
            <a:pPr algn="ctr">
              <a:lnSpc>
                <a:spcPct val="115000"/>
              </a:lnSpc>
              <a:spcAft>
                <a:spcPts val="0"/>
              </a:spcAft>
            </a:pPr>
            <a:r>
              <a:rPr lang="en-GB" sz="2600" dirty="0">
                <a:latin typeface="Calibri" panose="020F0502020204030204" pitchFamily="34" charset="0"/>
                <a:ea typeface="Calibri" panose="020F0502020204030204" pitchFamily="34" charset="0"/>
                <a:cs typeface="Times New Roman" panose="02020603050405020304" pitchFamily="18" charset="0"/>
              </a:rPr>
              <a:t>to serve the world</a:t>
            </a:r>
          </a:p>
          <a:p>
            <a:pPr algn="ctr">
              <a:lnSpc>
                <a:spcPct val="115000"/>
              </a:lnSpc>
              <a:spcAft>
                <a:spcPts val="1000"/>
              </a:spcAft>
            </a:pPr>
            <a:r>
              <a:rPr lang="en-GB" sz="2600" dirty="0">
                <a:latin typeface="Calibri" panose="020F0502020204030204" pitchFamily="34" charset="0"/>
                <a:ea typeface="Calibri" panose="020F0502020204030204" pitchFamily="34" charset="0"/>
                <a:cs typeface="Times New Roman" panose="02020603050405020304" pitchFamily="18" charset="0"/>
              </a:rPr>
              <a:t>and to live in harmony with the whole of creation.</a:t>
            </a:r>
          </a:p>
          <a:p>
            <a:pPr algn="ctr">
              <a:lnSpc>
                <a:spcPct val="115000"/>
              </a:lnSpc>
              <a:spcAft>
                <a:spcPts val="1000"/>
              </a:spcAft>
            </a:pPr>
            <a:r>
              <a:rPr lang="en-GB" sz="2600" dirty="0">
                <a:solidFill>
                  <a:srgbClr val="000000"/>
                </a:solidFill>
                <a:latin typeface="Calibri" panose="020F0502020204030204" pitchFamily="34" charset="0"/>
                <a:ea typeface="Calibri" panose="020F0502020204030204" pitchFamily="34" charset="0"/>
                <a:cs typeface="Lucida Sans Unicode" panose="020B0602030504020204" pitchFamily="34" charset="0"/>
              </a:rPr>
              <a:t>All of this we ask in the name of Our Lord Jesus </a:t>
            </a:r>
            <a:r>
              <a:rPr lang="en-GB" sz="2600" dirty="0" smtClean="0">
                <a:solidFill>
                  <a:srgbClr val="000000"/>
                </a:solidFill>
                <a:latin typeface="Calibri" panose="020F0502020204030204" pitchFamily="34" charset="0"/>
                <a:ea typeface="Calibri" panose="020F0502020204030204" pitchFamily="34" charset="0"/>
                <a:cs typeface="Lucida Sans Unicode" panose="020B0602030504020204" pitchFamily="34" charset="0"/>
              </a:rPr>
              <a:t>Christ.</a:t>
            </a:r>
            <a:endParaRPr lang="en-GB" sz="2600" dirty="0">
              <a:solidFill>
                <a:srgbClr val="000000"/>
              </a:solidFill>
              <a:latin typeface="Calibri" panose="020F0502020204030204" pitchFamily="34" charset="0"/>
              <a:ea typeface="Calibri" panose="020F0502020204030204" pitchFamily="34" charset="0"/>
              <a:cs typeface="Lucida Sans Unicode" panose="020B0602030504020204" pitchFamily="34" charset="0"/>
            </a:endParaRPr>
          </a:p>
          <a:p>
            <a:pPr algn="ctr">
              <a:lnSpc>
                <a:spcPct val="115000"/>
              </a:lnSpc>
              <a:spcAft>
                <a:spcPts val="1000"/>
              </a:spcAft>
            </a:pPr>
            <a:r>
              <a:rPr lang="en-GB" sz="2600" dirty="0" smtClean="0">
                <a:solidFill>
                  <a:srgbClr val="000000"/>
                </a:solidFill>
                <a:effectLst/>
                <a:latin typeface="Calibri" panose="020F0502020204030204" pitchFamily="34" charset="0"/>
                <a:ea typeface="Calibri" panose="020F0502020204030204" pitchFamily="34" charset="0"/>
                <a:cs typeface="Lucida Sans Unicode" panose="020B0602030504020204" pitchFamily="34" charset="0"/>
              </a:rPr>
              <a:t>    Amen.</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07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346" y="692696"/>
            <a:ext cx="6072925" cy="2078809"/>
          </a:xfrm>
          <a:prstGeom prst="rect">
            <a:avLst/>
          </a:prstGeom>
        </p:spPr>
      </p:pic>
      <p:sp>
        <p:nvSpPr>
          <p:cNvPr id="5" name="Rectangle 4"/>
          <p:cNvSpPr/>
          <p:nvPr/>
        </p:nvSpPr>
        <p:spPr>
          <a:xfrm>
            <a:off x="827583" y="2996952"/>
            <a:ext cx="7776864" cy="3354765"/>
          </a:xfrm>
          <a:prstGeom prst="rect">
            <a:avLst/>
          </a:prstGeom>
        </p:spPr>
        <p:txBody>
          <a:bodyPr wrap="square">
            <a:spAutoFit/>
          </a:bodyPr>
          <a:lstStyle/>
          <a:p>
            <a:pPr lvl="0" algn="ctr"/>
            <a:r>
              <a:rPr lang="en-GB" sz="8000" dirty="0">
                <a:solidFill>
                  <a:srgbClr val="008080"/>
                </a:solidFill>
                <a:latin typeface="Franklin Gothic Demi Cond" panose="020B0706030402020204" pitchFamily="34" charset="0"/>
              </a:rPr>
              <a:t>Bishop </a:t>
            </a:r>
            <a:r>
              <a:rPr lang="en-GB" sz="8000" dirty="0" err="1">
                <a:solidFill>
                  <a:srgbClr val="008080"/>
                </a:solidFill>
                <a:latin typeface="Franklin Gothic Demi Cond" panose="020B0706030402020204" pitchFamily="34" charset="0"/>
              </a:rPr>
              <a:t>Séamus</a:t>
            </a:r>
            <a:endParaRPr lang="en-GB" sz="8000" dirty="0">
              <a:solidFill>
                <a:srgbClr val="008080"/>
              </a:solidFill>
              <a:latin typeface="Franklin Gothic Demi Cond" panose="020B0706030402020204" pitchFamily="34" charset="0"/>
            </a:endParaRPr>
          </a:p>
          <a:p>
            <a:pPr lvl="0" algn="ctr"/>
            <a:r>
              <a:rPr lang="en-GB" sz="6600" dirty="0">
                <a:solidFill>
                  <a:srgbClr val="008080"/>
                </a:solidFill>
                <a:latin typeface="Franklin Gothic Demi Cond" panose="020B0706030402020204" pitchFamily="34" charset="0"/>
              </a:rPr>
              <a:t>Welcome and Introduction </a:t>
            </a:r>
          </a:p>
        </p:txBody>
      </p:sp>
    </p:spTree>
    <p:extLst>
      <p:ext uri="{BB962C8B-B14F-4D97-AF65-F5344CB8AC3E}">
        <p14:creationId xmlns:p14="http://schemas.microsoft.com/office/powerpoint/2010/main" val="90898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008080"/>
                </a:solidFill>
              </a:rPr>
              <a:t>Diocesan Board Outcomes - Overview</a:t>
            </a:r>
            <a:endParaRPr lang="en-GB" sz="3600" b="1" dirty="0">
              <a:solidFill>
                <a:srgbClr val="00808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5692">
            <a:off x="2556438" y="1412777"/>
            <a:ext cx="3497944" cy="4975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4648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463104" cy="646331"/>
          </a:xfrm>
          <a:prstGeom prst="rect">
            <a:avLst/>
          </a:prstGeom>
        </p:spPr>
        <p:txBody>
          <a:bodyPr wrap="square">
            <a:spAutoFit/>
          </a:bodyPr>
          <a:lstStyle/>
          <a:p>
            <a:pPr lvl="0">
              <a:spcBef>
                <a:spcPct val="20000"/>
              </a:spcBef>
            </a:pPr>
            <a:r>
              <a:rPr lang="en-GB" sz="3600" b="1" dirty="0" smtClean="0">
                <a:solidFill>
                  <a:srgbClr val="008080"/>
                </a:solidFill>
              </a:rPr>
              <a:t>Diocesan Board Outcomes – Key Issues</a:t>
            </a:r>
            <a:endParaRPr lang="en-GB" sz="3600" b="1" dirty="0">
              <a:solidFill>
                <a:srgbClr val="008080"/>
              </a:solidFill>
            </a:endParaRPr>
          </a:p>
        </p:txBody>
      </p:sp>
      <p:sp>
        <p:nvSpPr>
          <p:cNvPr id="4" name="Content Placeholder 2"/>
          <p:cNvSpPr>
            <a:spLocks noGrp="1"/>
          </p:cNvSpPr>
          <p:nvPr>
            <p:ph idx="1"/>
          </p:nvPr>
        </p:nvSpPr>
        <p:spPr>
          <a:xfrm>
            <a:off x="446856" y="1184154"/>
            <a:ext cx="8229600" cy="4781128"/>
          </a:xfrm>
        </p:spPr>
        <p:txBody>
          <a:bodyPr>
            <a:normAutofit/>
          </a:bodyPr>
          <a:lstStyle/>
          <a:p>
            <a:pPr lvl="0">
              <a:buBlip>
                <a:blip r:embed="rId3"/>
              </a:buBlip>
            </a:pPr>
            <a:r>
              <a:rPr lang="en-GB" sz="3600" dirty="0" smtClean="0"/>
              <a:t>5 Working Groups</a:t>
            </a:r>
            <a:endParaRPr lang="en-GB" sz="3600" dirty="0"/>
          </a:p>
          <a:p>
            <a:pPr lvl="1">
              <a:buBlip>
                <a:blip r:embed="rId3"/>
              </a:buBlip>
            </a:pPr>
            <a:r>
              <a:rPr lang="en-GB" sz="3200" dirty="0"/>
              <a:t>Communications Systems</a:t>
            </a:r>
          </a:p>
          <a:p>
            <a:pPr lvl="1">
              <a:buBlip>
                <a:blip r:embed="rId3"/>
              </a:buBlip>
            </a:pPr>
            <a:r>
              <a:rPr lang="en-GB" sz="3200" dirty="0" smtClean="0"/>
              <a:t>Lay Leadership Formation</a:t>
            </a:r>
          </a:p>
          <a:p>
            <a:pPr lvl="1">
              <a:buBlip>
                <a:blip r:embed="rId3"/>
              </a:buBlip>
            </a:pPr>
            <a:r>
              <a:rPr lang="en-GB" sz="3200" dirty="0"/>
              <a:t>Practical Guide for Partnerships</a:t>
            </a:r>
          </a:p>
          <a:p>
            <a:pPr lvl="1">
              <a:buBlip>
                <a:blip r:embed="rId3"/>
              </a:buBlip>
            </a:pPr>
            <a:r>
              <a:rPr lang="en-GB" sz="3200" dirty="0"/>
              <a:t>Structures</a:t>
            </a:r>
          </a:p>
          <a:p>
            <a:pPr lvl="2">
              <a:buBlip>
                <a:blip r:embed="rId3"/>
              </a:buBlip>
            </a:pPr>
            <a:r>
              <a:rPr lang="en-GB" sz="2800" dirty="0"/>
              <a:t>Vicariates, Deaneries, Partnerships, Diocesan Councils</a:t>
            </a:r>
          </a:p>
          <a:p>
            <a:pPr lvl="1">
              <a:buBlip>
                <a:blip r:embed="rId3"/>
              </a:buBlip>
            </a:pPr>
            <a:r>
              <a:rPr lang="en-GB" sz="3200" dirty="0" smtClean="0"/>
              <a:t>Strategic Priorities</a:t>
            </a:r>
          </a:p>
          <a:p>
            <a:pPr lvl="0"/>
            <a:endParaRPr lang="en-GB" dirty="0"/>
          </a:p>
          <a:p>
            <a:pPr marL="0" lvl="0" indent="0">
              <a:buNone/>
            </a:pPr>
            <a:endParaRPr lang="en-GB" dirty="0"/>
          </a:p>
          <a:p>
            <a:pPr marL="0" lvl="0" indent="0">
              <a:buNone/>
            </a:pPr>
            <a:endParaRPr lang="en-GB" dirty="0" smtClean="0"/>
          </a:p>
          <a:p>
            <a:pPr marL="0" lvl="0" indent="0">
              <a:buNone/>
            </a:pPr>
            <a:endParaRPr lang="en-GB" dirty="0" smtClean="0"/>
          </a:p>
          <a:p>
            <a:pPr lvl="0"/>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Tree>
    <p:extLst>
      <p:ext uri="{BB962C8B-B14F-4D97-AF65-F5344CB8AC3E}">
        <p14:creationId xmlns:p14="http://schemas.microsoft.com/office/powerpoint/2010/main" val="236984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8280920" cy="646331"/>
          </a:xfrm>
          <a:prstGeom prst="rect">
            <a:avLst/>
          </a:prstGeom>
        </p:spPr>
        <p:txBody>
          <a:bodyPr wrap="square">
            <a:spAutoFit/>
          </a:bodyPr>
          <a:lstStyle/>
          <a:p>
            <a:pPr lvl="0" algn="ctr">
              <a:spcBef>
                <a:spcPct val="20000"/>
              </a:spcBef>
            </a:pPr>
            <a:r>
              <a:rPr lang="en-GB" sz="3600" b="1" dirty="0" smtClean="0">
                <a:solidFill>
                  <a:srgbClr val="008080"/>
                </a:solidFill>
              </a:rPr>
              <a:t>Proposals and Partnerships</a:t>
            </a:r>
            <a:endParaRPr lang="en-GB" sz="2800" b="1" dirty="0">
              <a:solidFill>
                <a:srgbClr val="00808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470" y="1412776"/>
            <a:ext cx="5267051" cy="509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67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008080"/>
                </a:solidFill>
              </a:rPr>
              <a:t>The Challenge </a:t>
            </a:r>
            <a:endParaRPr lang="en-GB" sz="3600" b="1" dirty="0">
              <a:solidFill>
                <a:srgbClr val="00808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69496"/>
            <a:ext cx="7956376" cy="4432724"/>
          </a:xfrm>
          <a:prstGeom prst="rect">
            <a:avLst/>
          </a:prstGeom>
        </p:spPr>
      </p:pic>
    </p:spTree>
    <p:extLst>
      <p:ext uri="{BB962C8B-B14F-4D97-AF65-F5344CB8AC3E}">
        <p14:creationId xmlns:p14="http://schemas.microsoft.com/office/powerpoint/2010/main" val="538378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008080"/>
                </a:solidFill>
              </a:rPr>
              <a:t>The Challenge </a:t>
            </a:r>
            <a:endParaRPr lang="en-GB" sz="3600" b="1" dirty="0">
              <a:solidFill>
                <a:srgbClr val="00808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1520984"/>
            <a:ext cx="8208912" cy="4216139"/>
          </a:xfrm>
          <a:prstGeom prst="rect">
            <a:avLst/>
          </a:prstGeom>
        </p:spPr>
      </p:pic>
    </p:spTree>
    <p:extLst>
      <p:ext uri="{BB962C8B-B14F-4D97-AF65-F5344CB8AC3E}">
        <p14:creationId xmlns:p14="http://schemas.microsoft.com/office/powerpoint/2010/main" val="215116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8069</TotalTime>
  <Words>742</Words>
  <Application>Microsoft Office PowerPoint</Application>
  <PresentationFormat>On-screen Show (4:3)</PresentationFormat>
  <Paragraphs>236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Sacco</dc:creator>
  <cp:lastModifiedBy>Paul Nugent</cp:lastModifiedBy>
  <cp:revision>490</cp:revision>
  <cp:lastPrinted>2016-09-28T10:08:51Z</cp:lastPrinted>
  <dcterms:created xsi:type="dcterms:W3CDTF">2015-01-15T15:01:58Z</dcterms:created>
  <dcterms:modified xsi:type="dcterms:W3CDTF">2017-02-15T15:40:56Z</dcterms:modified>
</cp:coreProperties>
</file>